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30"/>
  </p:notesMasterIdLst>
  <p:sldIdLst>
    <p:sldId id="256" r:id="rId5"/>
    <p:sldId id="262" r:id="rId6"/>
    <p:sldId id="268" r:id="rId7"/>
    <p:sldId id="269" r:id="rId8"/>
    <p:sldId id="270" r:id="rId9"/>
    <p:sldId id="271" r:id="rId10"/>
    <p:sldId id="263" r:id="rId11"/>
    <p:sldId id="258" r:id="rId12"/>
    <p:sldId id="257" r:id="rId13"/>
    <p:sldId id="279" r:id="rId14"/>
    <p:sldId id="280" r:id="rId15"/>
    <p:sldId id="281" r:id="rId16"/>
    <p:sldId id="282" r:id="rId17"/>
    <p:sldId id="267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61" r:id="rId26"/>
    <p:sldId id="260" r:id="rId27"/>
    <p:sldId id="259" r:id="rId28"/>
    <p:sldId id="264" r:id="rId29"/>
  </p:sldIdLst>
  <p:sldSz cx="12192000" cy="6858000"/>
  <p:notesSz cx="6858000" cy="9144000"/>
  <p:defaultTextStyle>
    <a:defPPr>
      <a:defRPr lang="en-GB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5375242-6E90-43B5-838F-EDCEBA9751B1}">
          <p14:sldIdLst>
            <p14:sldId id="256"/>
            <p14:sldId id="262"/>
          </p14:sldIdLst>
        </p14:section>
        <p14:section name="Crack the Code" id="{C8489843-6FAC-43FA-847C-5AEFF1BC7C95}">
          <p14:sldIdLst>
            <p14:sldId id="268"/>
            <p14:sldId id="269"/>
            <p14:sldId id="270"/>
            <p14:sldId id="271"/>
            <p14:sldId id="263"/>
          </p14:sldIdLst>
        </p14:section>
        <p14:section name="Fake Website" id="{F401E0DE-37E7-44FB-8B32-19784CF20C86}">
          <p14:sldIdLst>
            <p14:sldId id="258"/>
            <p14:sldId id="257"/>
          </p14:sldIdLst>
        </p14:section>
        <p14:section name="Magic QR Code" id="{749520B8-2978-48F4-AE88-3815F8C40F13}">
          <p14:sldIdLst>
            <p14:sldId id="279"/>
            <p14:sldId id="280"/>
            <p14:sldId id="281"/>
            <p14:sldId id="282"/>
          </p14:sldIdLst>
        </p14:section>
        <p14:section name="Guess the Hash" id="{D2B8436A-21ED-47BA-852E-2196C4C8C2FE}">
          <p14:sldIdLst>
            <p14:sldId id="267"/>
            <p14:sldId id="272"/>
            <p14:sldId id="273"/>
            <p14:sldId id="274"/>
          </p14:sldIdLst>
        </p14:section>
        <p14:section name="Steganography" id="{7B5EC340-E52D-49D4-9708-27ADBF2287BD}">
          <p14:sldIdLst>
            <p14:sldId id="275"/>
            <p14:sldId id="276"/>
            <p14:sldId id="277"/>
            <p14:sldId id="278"/>
          </p14:sldIdLst>
        </p14:section>
        <p14:section name="Survey" id="{C1A46B57-5663-4381-B3E5-6BB6B8C7B9EF}">
          <p14:sldIdLst>
            <p14:sldId id="261"/>
            <p14:sldId id="260"/>
            <p14:sldId id="259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AEBBA5-FD29-41EA-BE60-623A981445CE}" v="332" dt="2025-01-22T05:16:36.7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2" autoAdjust="0"/>
    <p:restoredTop sz="80712" autoAdjust="0"/>
  </p:normalViewPr>
  <p:slideViewPr>
    <p:cSldViewPr snapToGrid="0">
      <p:cViewPr varScale="1">
        <p:scale>
          <a:sx n="102" d="100"/>
          <a:sy n="102" d="100"/>
        </p:scale>
        <p:origin x="114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har Baradaranshokouhi" userId="c56d6ee3-cae2-4f64-95c5-cc7f3dbc1758" providerId="ADAL" clId="{5FAEBBA5-FD29-41EA-BE60-623A981445CE}"/>
    <pc:docChg chg="undo custSel addSld delSld modSld sldOrd addSection modSection">
      <pc:chgData name="Yashar Baradaranshokouhi" userId="c56d6ee3-cae2-4f64-95c5-cc7f3dbc1758" providerId="ADAL" clId="{5FAEBBA5-FD29-41EA-BE60-623A981445CE}" dt="2025-01-22T05:16:36.764" v="843"/>
      <pc:docMkLst>
        <pc:docMk/>
      </pc:docMkLst>
      <pc:sldChg chg="addSp delSp modSp mod">
        <pc:chgData name="Yashar Baradaranshokouhi" userId="c56d6ee3-cae2-4f64-95c5-cc7f3dbc1758" providerId="ADAL" clId="{5FAEBBA5-FD29-41EA-BE60-623A981445CE}" dt="2025-01-20T10:33:34.983" v="517" actId="478"/>
        <pc:sldMkLst>
          <pc:docMk/>
          <pc:sldMk cId="109857222" sldId="256"/>
        </pc:sldMkLst>
        <pc:picChg chg="add del">
          <ac:chgData name="Yashar Baradaranshokouhi" userId="c56d6ee3-cae2-4f64-95c5-cc7f3dbc1758" providerId="ADAL" clId="{5FAEBBA5-FD29-41EA-BE60-623A981445CE}" dt="2025-01-20T10:33:31.328" v="516" actId="478"/>
          <ac:picMkLst>
            <pc:docMk/>
            <pc:sldMk cId="109857222" sldId="256"/>
            <ac:picMk id="4" creationId="{55D015E7-740C-36F4-A897-FEEF104DB4C8}"/>
          </ac:picMkLst>
        </pc:picChg>
      </pc:sldChg>
      <pc:sldChg chg="delSp modSp mod ord">
        <pc:chgData name="Yashar Baradaranshokouhi" userId="c56d6ee3-cae2-4f64-95c5-cc7f3dbc1758" providerId="ADAL" clId="{5FAEBBA5-FD29-41EA-BE60-623A981445CE}" dt="2025-01-20T16:40:14.811" v="791" actId="21"/>
        <pc:sldMkLst>
          <pc:docMk/>
          <pc:sldMk cId="626191678" sldId="257"/>
        </pc:sldMkLst>
        <pc:spChg chg="mod ord">
          <ac:chgData name="Yashar Baradaranshokouhi" userId="c56d6ee3-cae2-4f64-95c5-cc7f3dbc1758" providerId="ADAL" clId="{5FAEBBA5-FD29-41EA-BE60-623A981445CE}" dt="2025-01-20T16:38:39.347" v="742" actId="20577"/>
          <ac:spMkLst>
            <pc:docMk/>
            <pc:sldMk cId="626191678" sldId="257"/>
            <ac:spMk id="2" creationId="{7D30012C-A329-2B99-F906-7DD22DBBD7DF}"/>
          </ac:spMkLst>
        </pc:spChg>
        <pc:spChg chg="mod ord">
          <ac:chgData name="Yashar Baradaranshokouhi" userId="c56d6ee3-cae2-4f64-95c5-cc7f3dbc1758" providerId="ADAL" clId="{5FAEBBA5-FD29-41EA-BE60-623A981445CE}" dt="2025-01-20T16:40:14.811" v="791" actId="21"/>
          <ac:spMkLst>
            <pc:docMk/>
            <pc:sldMk cId="626191678" sldId="257"/>
            <ac:spMk id="3" creationId="{644FD203-9816-C36F-3DC1-DAC9625BA384}"/>
          </ac:spMkLst>
        </pc:spChg>
        <pc:picChg chg="mod ord">
          <ac:chgData name="Yashar Baradaranshokouhi" userId="c56d6ee3-cae2-4f64-95c5-cc7f3dbc1758" providerId="ADAL" clId="{5FAEBBA5-FD29-41EA-BE60-623A981445CE}" dt="2025-01-20T10:21:38.995" v="391" actId="1076"/>
          <ac:picMkLst>
            <pc:docMk/>
            <pc:sldMk cId="626191678" sldId="257"/>
            <ac:picMk id="5" creationId="{CB1B07FC-4D28-CF05-1AB8-A300765A31A8}"/>
          </ac:picMkLst>
        </pc:picChg>
      </pc:sldChg>
      <pc:sldChg chg="addSp delSp modSp mod">
        <pc:chgData name="Yashar Baradaranshokouhi" userId="c56d6ee3-cae2-4f64-95c5-cc7f3dbc1758" providerId="ADAL" clId="{5FAEBBA5-FD29-41EA-BE60-623A981445CE}" dt="2025-01-20T16:40:58.387" v="812" actId="113"/>
        <pc:sldMkLst>
          <pc:docMk/>
          <pc:sldMk cId="2147496752" sldId="258"/>
        </pc:sldMkLst>
        <pc:spChg chg="mod">
          <ac:chgData name="Yashar Baradaranshokouhi" userId="c56d6ee3-cae2-4f64-95c5-cc7f3dbc1758" providerId="ADAL" clId="{5FAEBBA5-FD29-41EA-BE60-623A981445CE}" dt="2025-01-20T16:39:44.364" v="782" actId="20577"/>
          <ac:spMkLst>
            <pc:docMk/>
            <pc:sldMk cId="2147496752" sldId="258"/>
            <ac:spMk id="2" creationId="{E1150264-8B66-7072-5511-0292592D9B94}"/>
          </ac:spMkLst>
        </pc:spChg>
        <pc:spChg chg="mod">
          <ac:chgData name="Yashar Baradaranshokouhi" userId="c56d6ee3-cae2-4f64-95c5-cc7f3dbc1758" providerId="ADAL" clId="{5FAEBBA5-FD29-41EA-BE60-623A981445CE}" dt="2025-01-20T16:40:58.387" v="812" actId="113"/>
          <ac:spMkLst>
            <pc:docMk/>
            <pc:sldMk cId="2147496752" sldId="258"/>
            <ac:spMk id="9" creationId="{C0A1607C-0A25-F835-84E5-111E03608DB6}"/>
          </ac:spMkLst>
        </pc:spChg>
        <pc:spChg chg="add">
          <ac:chgData name="Yashar Baradaranshokouhi" userId="c56d6ee3-cae2-4f64-95c5-cc7f3dbc1758" providerId="ADAL" clId="{5FAEBBA5-FD29-41EA-BE60-623A981445CE}" dt="2025-01-20T10:14:19.637" v="216" actId="26606"/>
          <ac:spMkLst>
            <pc:docMk/>
            <pc:sldMk cId="2147496752" sldId="258"/>
            <ac:spMk id="63" creationId="{B87A0A1E-1504-4B05-9042-77FA53EBFFCF}"/>
          </ac:spMkLst>
        </pc:spChg>
        <pc:picChg chg="mod ord">
          <ac:chgData name="Yashar Baradaranshokouhi" userId="c56d6ee3-cae2-4f64-95c5-cc7f3dbc1758" providerId="ADAL" clId="{5FAEBBA5-FD29-41EA-BE60-623A981445CE}" dt="2025-01-20T10:17:53.054" v="314" actId="14100"/>
          <ac:picMkLst>
            <pc:docMk/>
            <pc:sldMk cId="2147496752" sldId="258"/>
            <ac:picMk id="5" creationId="{847FF63C-5BDC-C71B-B1F2-3175985847E2}"/>
          </ac:picMkLst>
        </pc:picChg>
        <pc:cxnChg chg="add">
          <ac:chgData name="Yashar Baradaranshokouhi" userId="c56d6ee3-cae2-4f64-95c5-cc7f3dbc1758" providerId="ADAL" clId="{5FAEBBA5-FD29-41EA-BE60-623A981445CE}" dt="2025-01-20T10:14:19.637" v="216" actId="26606"/>
          <ac:cxnSpMkLst>
            <pc:docMk/>
            <pc:sldMk cId="2147496752" sldId="258"/>
            <ac:cxnSpMk id="64" creationId="{B32E796E-8D19-4926-B7B8-653B01939010}"/>
          </ac:cxnSpMkLst>
        </pc:cxnChg>
      </pc:sldChg>
      <pc:sldChg chg="mod modShow">
        <pc:chgData name="Yashar Baradaranshokouhi" userId="c56d6ee3-cae2-4f64-95c5-cc7f3dbc1758" providerId="ADAL" clId="{5FAEBBA5-FD29-41EA-BE60-623A981445CE}" dt="2025-01-20T16:43:25.564" v="829" actId="729"/>
        <pc:sldMkLst>
          <pc:docMk/>
          <pc:sldMk cId="353500249" sldId="259"/>
        </pc:sldMkLst>
      </pc:sldChg>
      <pc:sldChg chg="mod modShow">
        <pc:chgData name="Yashar Baradaranshokouhi" userId="c56d6ee3-cae2-4f64-95c5-cc7f3dbc1758" providerId="ADAL" clId="{5FAEBBA5-FD29-41EA-BE60-623A981445CE}" dt="2025-01-20T16:43:27.994" v="830" actId="729"/>
        <pc:sldMkLst>
          <pc:docMk/>
          <pc:sldMk cId="3109433357" sldId="260"/>
        </pc:sldMkLst>
      </pc:sldChg>
      <pc:sldChg chg="addSp modSp mod ord">
        <pc:chgData name="Yashar Baradaranshokouhi" userId="c56d6ee3-cae2-4f64-95c5-cc7f3dbc1758" providerId="ADAL" clId="{5FAEBBA5-FD29-41EA-BE60-623A981445CE}" dt="2025-01-20T16:43:30.797" v="832"/>
        <pc:sldMkLst>
          <pc:docMk/>
          <pc:sldMk cId="2662713183" sldId="261"/>
        </pc:sldMkLst>
        <pc:spChg chg="mod">
          <ac:chgData name="Yashar Baradaranshokouhi" userId="c56d6ee3-cae2-4f64-95c5-cc7f3dbc1758" providerId="ADAL" clId="{5FAEBBA5-FD29-41EA-BE60-623A981445CE}" dt="2025-01-20T10:24:07.731" v="481" actId="1076"/>
          <ac:spMkLst>
            <pc:docMk/>
            <pc:sldMk cId="2662713183" sldId="261"/>
            <ac:spMk id="2" creationId="{56BF7A28-9317-7081-BB4C-9376CA8BE28C}"/>
          </ac:spMkLst>
        </pc:spChg>
        <pc:spChg chg="add mod">
          <ac:chgData name="Yashar Baradaranshokouhi" userId="c56d6ee3-cae2-4f64-95c5-cc7f3dbc1758" providerId="ADAL" clId="{5FAEBBA5-FD29-41EA-BE60-623A981445CE}" dt="2025-01-20T10:28:29.696" v="491" actId="27636"/>
          <ac:spMkLst>
            <pc:docMk/>
            <pc:sldMk cId="2662713183" sldId="261"/>
            <ac:spMk id="3" creationId="{DFEE981A-D90D-62DE-3780-5226520AB8CA}"/>
          </ac:spMkLst>
        </pc:spChg>
        <pc:spChg chg="add mod">
          <ac:chgData name="Yashar Baradaranshokouhi" userId="c56d6ee3-cae2-4f64-95c5-cc7f3dbc1758" providerId="ADAL" clId="{5FAEBBA5-FD29-41EA-BE60-623A981445CE}" dt="2025-01-20T10:32:39.681" v="512" actId="20577"/>
          <ac:spMkLst>
            <pc:docMk/>
            <pc:sldMk cId="2662713183" sldId="261"/>
            <ac:spMk id="5" creationId="{9C169532-24D4-60A5-35E5-4A298D663031}"/>
          </ac:spMkLst>
        </pc:spChg>
        <pc:picChg chg="add mod modCrop">
          <ac:chgData name="Yashar Baradaranshokouhi" userId="c56d6ee3-cae2-4f64-95c5-cc7f3dbc1758" providerId="ADAL" clId="{5FAEBBA5-FD29-41EA-BE60-623A981445CE}" dt="2025-01-20T10:29:18.081" v="500" actId="1076"/>
          <ac:picMkLst>
            <pc:docMk/>
            <pc:sldMk cId="2662713183" sldId="261"/>
            <ac:picMk id="7" creationId="{C6E803AF-37D0-B9B8-010A-4B812668538A}"/>
          </ac:picMkLst>
        </pc:picChg>
      </pc:sldChg>
      <pc:sldChg chg="addSp delSp modSp mod">
        <pc:chgData name="Yashar Baradaranshokouhi" userId="c56d6ee3-cae2-4f64-95c5-cc7f3dbc1758" providerId="ADAL" clId="{5FAEBBA5-FD29-41EA-BE60-623A981445CE}" dt="2025-01-20T16:48:02.643" v="836" actId="207"/>
        <pc:sldMkLst>
          <pc:docMk/>
          <pc:sldMk cId="1153295729" sldId="262"/>
        </pc:sldMkLst>
        <pc:spChg chg="mod ord">
          <ac:chgData name="Yashar Baradaranshokouhi" userId="c56d6ee3-cae2-4f64-95c5-cc7f3dbc1758" providerId="ADAL" clId="{5FAEBBA5-FD29-41EA-BE60-623A981445CE}" dt="2025-01-20T16:48:02.643" v="836" actId="207"/>
          <ac:spMkLst>
            <pc:docMk/>
            <pc:sldMk cId="1153295729" sldId="262"/>
            <ac:spMk id="2" creationId="{5D344B66-BB0F-EE73-8C47-DC90ED3F67B8}"/>
          </ac:spMkLst>
        </pc:spChg>
        <pc:spChg chg="add">
          <ac:chgData name="Yashar Baradaranshokouhi" userId="c56d6ee3-cae2-4f64-95c5-cc7f3dbc1758" providerId="ADAL" clId="{5FAEBBA5-FD29-41EA-BE60-623A981445CE}" dt="2025-01-20T10:12:03.672" v="157" actId="26606"/>
          <ac:spMkLst>
            <pc:docMk/>
            <pc:sldMk cId="1153295729" sldId="262"/>
            <ac:spMk id="58" creationId="{81AC9065-C961-45DA-BF0F-07DE2452B92E}"/>
          </ac:spMkLst>
        </pc:spChg>
        <pc:spChg chg="add">
          <ac:chgData name="Yashar Baradaranshokouhi" userId="c56d6ee3-cae2-4f64-95c5-cc7f3dbc1758" providerId="ADAL" clId="{5FAEBBA5-FD29-41EA-BE60-623A981445CE}" dt="2025-01-20T10:12:03.672" v="157" actId="26606"/>
          <ac:spMkLst>
            <pc:docMk/>
            <pc:sldMk cId="1153295729" sldId="262"/>
            <ac:spMk id="59" creationId="{339A0505-A6DD-4BC1-9CA6-9D202A949F72}"/>
          </ac:spMkLst>
        </pc:spChg>
        <pc:picChg chg="mod">
          <ac:chgData name="Yashar Baradaranshokouhi" userId="c56d6ee3-cae2-4f64-95c5-cc7f3dbc1758" providerId="ADAL" clId="{5FAEBBA5-FD29-41EA-BE60-623A981445CE}" dt="2025-01-20T10:12:03.672" v="157" actId="26606"/>
          <ac:picMkLst>
            <pc:docMk/>
            <pc:sldMk cId="1153295729" sldId="262"/>
            <ac:picMk id="5" creationId="{EED41449-BA10-970B-AF59-7C494A9A2178}"/>
          </ac:picMkLst>
        </pc:picChg>
        <pc:cxnChg chg="add">
          <ac:chgData name="Yashar Baradaranshokouhi" userId="c56d6ee3-cae2-4f64-95c5-cc7f3dbc1758" providerId="ADAL" clId="{5FAEBBA5-FD29-41EA-BE60-623A981445CE}" dt="2025-01-20T10:12:03.672" v="157" actId="26606"/>
          <ac:cxnSpMkLst>
            <pc:docMk/>
            <pc:sldMk cId="1153295729" sldId="262"/>
            <ac:cxnSpMk id="57" creationId="{C66CC717-08C5-4F3E-B8AA-BA93C8755982}"/>
          </ac:cxnSpMkLst>
        </pc:cxnChg>
        <pc:cxnChg chg="add">
          <ac:chgData name="Yashar Baradaranshokouhi" userId="c56d6ee3-cae2-4f64-95c5-cc7f3dbc1758" providerId="ADAL" clId="{5FAEBBA5-FD29-41EA-BE60-623A981445CE}" dt="2025-01-20T10:12:03.672" v="157" actId="26606"/>
          <ac:cxnSpMkLst>
            <pc:docMk/>
            <pc:sldMk cId="1153295729" sldId="262"/>
            <ac:cxnSpMk id="60" creationId="{D2CC4060-6621-49EA-A90C-71567A92265C}"/>
          </ac:cxnSpMkLst>
        </pc:cxnChg>
      </pc:sldChg>
      <pc:sldChg chg="mod ord modShow modNotesTx">
        <pc:chgData name="Yashar Baradaranshokouhi" userId="c56d6ee3-cae2-4f64-95c5-cc7f3dbc1758" providerId="ADAL" clId="{5FAEBBA5-FD29-41EA-BE60-623A981445CE}" dt="2025-01-20T12:00:09.864" v="581" actId="729"/>
        <pc:sldMkLst>
          <pc:docMk/>
          <pc:sldMk cId="1817363017" sldId="263"/>
        </pc:sldMkLst>
      </pc:sldChg>
      <pc:sldChg chg="mod modShow">
        <pc:chgData name="Yashar Baradaranshokouhi" userId="c56d6ee3-cae2-4f64-95c5-cc7f3dbc1758" providerId="ADAL" clId="{5FAEBBA5-FD29-41EA-BE60-623A981445CE}" dt="2025-01-20T16:43:21.274" v="828" actId="729"/>
        <pc:sldMkLst>
          <pc:docMk/>
          <pc:sldMk cId="572148450" sldId="264"/>
        </pc:sldMkLst>
      </pc:sldChg>
      <pc:sldChg chg="del">
        <pc:chgData name="Yashar Baradaranshokouhi" userId="c56d6ee3-cae2-4f64-95c5-cc7f3dbc1758" providerId="ADAL" clId="{5FAEBBA5-FD29-41EA-BE60-623A981445CE}" dt="2025-01-20T10:33:00.018" v="513" actId="47"/>
        <pc:sldMkLst>
          <pc:docMk/>
          <pc:sldMk cId="4098402097" sldId="265"/>
        </pc:sldMkLst>
      </pc:sldChg>
      <pc:sldChg chg="addSp delSp modSp del mod">
        <pc:chgData name="Yashar Baradaranshokouhi" userId="c56d6ee3-cae2-4f64-95c5-cc7f3dbc1758" providerId="ADAL" clId="{5FAEBBA5-FD29-41EA-BE60-623A981445CE}" dt="2025-01-22T05:16:10.779" v="837" actId="47"/>
        <pc:sldMkLst>
          <pc:docMk/>
          <pc:sldMk cId="3390251282" sldId="266"/>
        </pc:sldMkLst>
      </pc:sldChg>
      <pc:sldChg chg="delSp modSp add mod setBg delDesignElem modNotesTx">
        <pc:chgData name="Yashar Baradaranshokouhi" userId="c56d6ee3-cae2-4f64-95c5-cc7f3dbc1758" providerId="ADAL" clId="{5FAEBBA5-FD29-41EA-BE60-623A981445CE}" dt="2025-01-20T16:38:30.473" v="738" actId="20577"/>
        <pc:sldMkLst>
          <pc:docMk/>
          <pc:sldMk cId="3088696938" sldId="267"/>
        </pc:sldMkLst>
        <pc:spChg chg="mod">
          <ac:chgData name="Yashar Baradaranshokouhi" userId="c56d6ee3-cae2-4f64-95c5-cc7f3dbc1758" providerId="ADAL" clId="{5FAEBBA5-FD29-41EA-BE60-623A981445CE}" dt="2025-01-20T16:38:30.473" v="738" actId="20577"/>
          <ac:spMkLst>
            <pc:docMk/>
            <pc:sldMk cId="3088696938" sldId="267"/>
            <ac:spMk id="2" creationId="{54D3C720-9847-4FC8-1D16-9D094E6DFE38}"/>
          </ac:spMkLst>
        </pc:spChg>
        <pc:spChg chg="mod">
          <ac:chgData name="Yashar Baradaranshokouhi" userId="c56d6ee3-cae2-4f64-95c5-cc7f3dbc1758" providerId="ADAL" clId="{5FAEBBA5-FD29-41EA-BE60-623A981445CE}" dt="2025-01-20T10:23:18.071" v="437" actId="6549"/>
          <ac:spMkLst>
            <pc:docMk/>
            <pc:sldMk cId="3088696938" sldId="267"/>
            <ac:spMk id="3" creationId="{175BF570-C7AF-A50C-4E8C-3FEE1C207E3D}"/>
          </ac:spMkLst>
        </pc:spChg>
        <pc:picChg chg="mod">
          <ac:chgData name="Yashar Baradaranshokouhi" userId="c56d6ee3-cae2-4f64-95c5-cc7f3dbc1758" providerId="ADAL" clId="{5FAEBBA5-FD29-41EA-BE60-623A981445CE}" dt="2025-01-20T15:19:16.088" v="625" actId="1076"/>
          <ac:picMkLst>
            <pc:docMk/>
            <pc:sldMk cId="3088696938" sldId="267"/>
            <ac:picMk id="5" creationId="{05FED39F-62F5-419F-C74B-5BCB2E05AE97}"/>
          </ac:picMkLst>
        </pc:picChg>
      </pc:sldChg>
      <pc:sldChg chg="delSp add setBg delDesignElem">
        <pc:chgData name="Yashar Baradaranshokouhi" userId="c56d6ee3-cae2-4f64-95c5-cc7f3dbc1758" providerId="ADAL" clId="{5FAEBBA5-FD29-41EA-BE60-623A981445CE}" dt="2025-01-20T11:59:37.337" v="519"/>
        <pc:sldMkLst>
          <pc:docMk/>
          <pc:sldMk cId="3116527577" sldId="268"/>
        </pc:sldMkLst>
      </pc:sldChg>
      <pc:sldChg chg="modSp add mod modNotesTx">
        <pc:chgData name="Yashar Baradaranshokouhi" userId="c56d6ee3-cae2-4f64-95c5-cc7f3dbc1758" providerId="ADAL" clId="{5FAEBBA5-FD29-41EA-BE60-623A981445CE}" dt="2025-01-20T16:42:01.301" v="821" actId="12"/>
        <pc:sldMkLst>
          <pc:docMk/>
          <pc:sldMk cId="290193566" sldId="269"/>
        </pc:sldMkLst>
        <pc:spChg chg="mod">
          <ac:chgData name="Yashar Baradaranshokouhi" userId="c56d6ee3-cae2-4f64-95c5-cc7f3dbc1758" providerId="ADAL" clId="{5FAEBBA5-FD29-41EA-BE60-623A981445CE}" dt="2025-01-20T16:42:01.301" v="821" actId="12"/>
          <ac:spMkLst>
            <pc:docMk/>
            <pc:sldMk cId="290193566" sldId="269"/>
            <ac:spMk id="3" creationId="{B481CB52-954B-6066-EBF8-B9F2637F6EBD}"/>
          </ac:spMkLst>
        </pc:spChg>
      </pc:sldChg>
      <pc:sldChg chg="add">
        <pc:chgData name="Yashar Baradaranshokouhi" userId="c56d6ee3-cae2-4f64-95c5-cc7f3dbc1758" providerId="ADAL" clId="{5FAEBBA5-FD29-41EA-BE60-623A981445CE}" dt="2025-01-20T11:59:37.337" v="519"/>
        <pc:sldMkLst>
          <pc:docMk/>
          <pc:sldMk cId="2275790991" sldId="270"/>
        </pc:sldMkLst>
      </pc:sldChg>
      <pc:sldChg chg="modSp add mod">
        <pc:chgData name="Yashar Baradaranshokouhi" userId="c56d6ee3-cae2-4f64-95c5-cc7f3dbc1758" providerId="ADAL" clId="{5FAEBBA5-FD29-41EA-BE60-623A981445CE}" dt="2025-01-20T16:41:18.279" v="817" actId="1076"/>
        <pc:sldMkLst>
          <pc:docMk/>
          <pc:sldMk cId="1361595008" sldId="271"/>
        </pc:sldMkLst>
        <pc:spChg chg="mod">
          <ac:chgData name="Yashar Baradaranshokouhi" userId="c56d6ee3-cae2-4f64-95c5-cc7f3dbc1758" providerId="ADAL" clId="{5FAEBBA5-FD29-41EA-BE60-623A981445CE}" dt="2025-01-20T16:41:18.279" v="817" actId="1076"/>
          <ac:spMkLst>
            <pc:docMk/>
            <pc:sldMk cId="1361595008" sldId="271"/>
            <ac:spMk id="3" creationId="{DE75B743-C263-C2B3-3E24-C5EE491C365F}"/>
          </ac:spMkLst>
        </pc:spChg>
      </pc:sldChg>
      <pc:sldChg chg="addSp modSp add mod">
        <pc:chgData name="Yashar Baradaranshokouhi" userId="c56d6ee3-cae2-4f64-95c5-cc7f3dbc1758" providerId="ADAL" clId="{5FAEBBA5-FD29-41EA-BE60-623A981445CE}" dt="2025-01-20T15:19:35.872" v="633" actId="1035"/>
        <pc:sldMkLst>
          <pc:docMk/>
          <pc:sldMk cId="3783016879" sldId="272"/>
        </pc:sldMkLst>
        <pc:picChg chg="add mod ord">
          <ac:chgData name="Yashar Baradaranshokouhi" userId="c56d6ee3-cae2-4f64-95c5-cc7f3dbc1758" providerId="ADAL" clId="{5FAEBBA5-FD29-41EA-BE60-623A981445CE}" dt="2025-01-20T15:19:35.872" v="633" actId="1035"/>
          <ac:picMkLst>
            <pc:docMk/>
            <pc:sldMk cId="3783016879" sldId="272"/>
            <ac:picMk id="3" creationId="{EC1F2C15-C05A-1234-57F4-CBDC3D68B8D6}"/>
          </ac:picMkLst>
        </pc:picChg>
      </pc:sldChg>
      <pc:sldChg chg="addSp modSp add mod">
        <pc:chgData name="Yashar Baradaranshokouhi" userId="c56d6ee3-cae2-4f64-95c5-cc7f3dbc1758" providerId="ADAL" clId="{5FAEBBA5-FD29-41EA-BE60-623A981445CE}" dt="2025-01-20T15:19:48.474" v="641" actId="167"/>
        <pc:sldMkLst>
          <pc:docMk/>
          <pc:sldMk cId="1894175245" sldId="273"/>
        </pc:sldMkLst>
        <pc:picChg chg="add mod ord">
          <ac:chgData name="Yashar Baradaranshokouhi" userId="c56d6ee3-cae2-4f64-95c5-cc7f3dbc1758" providerId="ADAL" clId="{5FAEBBA5-FD29-41EA-BE60-623A981445CE}" dt="2025-01-20T15:19:48.474" v="641" actId="167"/>
          <ac:picMkLst>
            <pc:docMk/>
            <pc:sldMk cId="1894175245" sldId="273"/>
            <ac:picMk id="3" creationId="{D3709482-B167-CF48-235F-4E7E8853C240}"/>
          </ac:picMkLst>
        </pc:picChg>
      </pc:sldChg>
      <pc:sldChg chg="addSp modSp add mod">
        <pc:chgData name="Yashar Baradaranshokouhi" userId="c56d6ee3-cae2-4f64-95c5-cc7f3dbc1758" providerId="ADAL" clId="{5FAEBBA5-FD29-41EA-BE60-623A981445CE}" dt="2025-01-20T15:20:01.116" v="658" actId="167"/>
        <pc:sldMkLst>
          <pc:docMk/>
          <pc:sldMk cId="4071850423" sldId="274"/>
        </pc:sldMkLst>
        <pc:spChg chg="mod">
          <ac:chgData name="Yashar Baradaranshokouhi" userId="c56d6ee3-cae2-4f64-95c5-cc7f3dbc1758" providerId="ADAL" clId="{5FAEBBA5-FD29-41EA-BE60-623A981445CE}" dt="2025-01-20T15:19:10.677" v="624" actId="1076"/>
          <ac:spMkLst>
            <pc:docMk/>
            <pc:sldMk cId="4071850423" sldId="274"/>
            <ac:spMk id="3" creationId="{DE75B743-C263-C2B3-3E24-C5EE491C365F}"/>
          </ac:spMkLst>
        </pc:spChg>
        <pc:picChg chg="add mod ord">
          <ac:chgData name="Yashar Baradaranshokouhi" userId="c56d6ee3-cae2-4f64-95c5-cc7f3dbc1758" providerId="ADAL" clId="{5FAEBBA5-FD29-41EA-BE60-623A981445CE}" dt="2025-01-20T15:20:01.116" v="658" actId="167"/>
          <ac:picMkLst>
            <pc:docMk/>
            <pc:sldMk cId="4071850423" sldId="274"/>
            <ac:picMk id="4" creationId="{551C5E10-35E9-B333-15CF-E06BB20AE158}"/>
          </ac:picMkLst>
        </pc:picChg>
      </pc:sldChg>
      <pc:sldChg chg="delSp add setBg delDesignElem">
        <pc:chgData name="Yashar Baradaranshokouhi" userId="c56d6ee3-cae2-4f64-95c5-cc7f3dbc1758" providerId="ADAL" clId="{5FAEBBA5-FD29-41EA-BE60-623A981445CE}" dt="2025-01-20T16:43:04.411" v="825"/>
        <pc:sldMkLst>
          <pc:docMk/>
          <pc:sldMk cId="2072608684" sldId="275"/>
        </pc:sldMkLst>
      </pc:sldChg>
      <pc:sldChg chg="add">
        <pc:chgData name="Yashar Baradaranshokouhi" userId="c56d6ee3-cae2-4f64-95c5-cc7f3dbc1758" providerId="ADAL" clId="{5FAEBBA5-FD29-41EA-BE60-623A981445CE}" dt="2025-01-20T16:43:04.411" v="825"/>
        <pc:sldMkLst>
          <pc:docMk/>
          <pc:sldMk cId="2395048651" sldId="276"/>
        </pc:sldMkLst>
      </pc:sldChg>
      <pc:sldChg chg="add">
        <pc:chgData name="Yashar Baradaranshokouhi" userId="c56d6ee3-cae2-4f64-95c5-cc7f3dbc1758" providerId="ADAL" clId="{5FAEBBA5-FD29-41EA-BE60-623A981445CE}" dt="2025-01-20T16:43:04.411" v="825"/>
        <pc:sldMkLst>
          <pc:docMk/>
          <pc:sldMk cId="796756006" sldId="277"/>
        </pc:sldMkLst>
      </pc:sldChg>
      <pc:sldChg chg="add">
        <pc:chgData name="Yashar Baradaranshokouhi" userId="c56d6ee3-cae2-4f64-95c5-cc7f3dbc1758" providerId="ADAL" clId="{5FAEBBA5-FD29-41EA-BE60-623A981445CE}" dt="2025-01-20T16:43:04.411" v="825"/>
        <pc:sldMkLst>
          <pc:docMk/>
          <pc:sldMk cId="107330305" sldId="278"/>
        </pc:sldMkLst>
      </pc:sldChg>
      <pc:sldChg chg="delSp add setBg delDesignElem">
        <pc:chgData name="Yashar Baradaranshokouhi" userId="c56d6ee3-cae2-4f64-95c5-cc7f3dbc1758" providerId="ADAL" clId="{5FAEBBA5-FD29-41EA-BE60-623A981445CE}" dt="2025-01-22T05:16:36.764" v="843"/>
        <pc:sldMkLst>
          <pc:docMk/>
          <pc:sldMk cId="2387152890" sldId="279"/>
        </pc:sldMkLst>
        <pc:spChg chg="del">
          <ac:chgData name="Yashar Baradaranshokouhi" userId="c56d6ee3-cae2-4f64-95c5-cc7f3dbc1758" providerId="ADAL" clId="{5FAEBBA5-FD29-41EA-BE60-623A981445CE}" dt="2025-01-22T05:16:36.764" v="843"/>
          <ac:spMkLst>
            <pc:docMk/>
            <pc:sldMk cId="2387152890" sldId="279"/>
            <ac:spMk id="63" creationId="{B87A0A1E-1504-4B05-9042-77FA53EBFFCF}"/>
          </ac:spMkLst>
        </pc:spChg>
        <pc:cxnChg chg="del">
          <ac:chgData name="Yashar Baradaranshokouhi" userId="c56d6ee3-cae2-4f64-95c5-cc7f3dbc1758" providerId="ADAL" clId="{5FAEBBA5-FD29-41EA-BE60-623A981445CE}" dt="2025-01-22T05:16:36.764" v="843"/>
          <ac:cxnSpMkLst>
            <pc:docMk/>
            <pc:sldMk cId="2387152890" sldId="279"/>
            <ac:cxnSpMk id="64" creationId="{B32E796E-8D19-4926-B7B8-653B01939010}"/>
          </ac:cxnSpMkLst>
        </pc:cxnChg>
      </pc:sldChg>
      <pc:sldChg chg="add del">
        <pc:chgData name="Yashar Baradaranshokouhi" userId="c56d6ee3-cae2-4f64-95c5-cc7f3dbc1758" providerId="ADAL" clId="{5FAEBBA5-FD29-41EA-BE60-623A981445CE}" dt="2025-01-22T05:16:27.326" v="841"/>
        <pc:sldMkLst>
          <pc:docMk/>
          <pc:sldMk cId="2595709983" sldId="279"/>
        </pc:sldMkLst>
      </pc:sldChg>
      <pc:sldChg chg="new del mod modShow">
        <pc:chgData name="Yashar Baradaranshokouhi" userId="c56d6ee3-cae2-4f64-95c5-cc7f3dbc1758" providerId="ADAL" clId="{5FAEBBA5-FD29-41EA-BE60-623A981445CE}" dt="2025-01-20T16:46:53.111" v="835" actId="47"/>
        <pc:sldMkLst>
          <pc:docMk/>
          <pc:sldMk cId="2966333185" sldId="279"/>
        </pc:sldMkLst>
      </pc:sldChg>
      <pc:sldChg chg="add">
        <pc:chgData name="Yashar Baradaranshokouhi" userId="c56d6ee3-cae2-4f64-95c5-cc7f3dbc1758" providerId="ADAL" clId="{5FAEBBA5-FD29-41EA-BE60-623A981445CE}" dt="2025-01-22T05:16:36.764" v="843"/>
        <pc:sldMkLst>
          <pc:docMk/>
          <pc:sldMk cId="3413503079" sldId="280"/>
        </pc:sldMkLst>
      </pc:sldChg>
      <pc:sldChg chg="add del">
        <pc:chgData name="Yashar Baradaranshokouhi" userId="c56d6ee3-cae2-4f64-95c5-cc7f3dbc1758" providerId="ADAL" clId="{5FAEBBA5-FD29-41EA-BE60-623A981445CE}" dt="2025-01-22T05:16:27.326" v="841"/>
        <pc:sldMkLst>
          <pc:docMk/>
          <pc:sldMk cId="3600776364" sldId="280"/>
        </pc:sldMkLst>
      </pc:sldChg>
      <pc:sldChg chg="add del">
        <pc:chgData name="Yashar Baradaranshokouhi" userId="c56d6ee3-cae2-4f64-95c5-cc7f3dbc1758" providerId="ADAL" clId="{5FAEBBA5-FD29-41EA-BE60-623A981445CE}" dt="2025-01-22T05:16:27.326" v="841"/>
        <pc:sldMkLst>
          <pc:docMk/>
          <pc:sldMk cId="1538400835" sldId="281"/>
        </pc:sldMkLst>
      </pc:sldChg>
      <pc:sldChg chg="add">
        <pc:chgData name="Yashar Baradaranshokouhi" userId="c56d6ee3-cae2-4f64-95c5-cc7f3dbc1758" providerId="ADAL" clId="{5FAEBBA5-FD29-41EA-BE60-623A981445CE}" dt="2025-01-22T05:16:36.764" v="843"/>
        <pc:sldMkLst>
          <pc:docMk/>
          <pc:sldMk cId="3316680949" sldId="281"/>
        </pc:sldMkLst>
      </pc:sldChg>
      <pc:sldChg chg="add del">
        <pc:chgData name="Yashar Baradaranshokouhi" userId="c56d6ee3-cae2-4f64-95c5-cc7f3dbc1758" providerId="ADAL" clId="{5FAEBBA5-FD29-41EA-BE60-623A981445CE}" dt="2025-01-22T05:16:24.559" v="840"/>
        <pc:sldMkLst>
          <pc:docMk/>
          <pc:sldMk cId="825514852" sldId="282"/>
        </pc:sldMkLst>
      </pc:sldChg>
      <pc:sldChg chg="add">
        <pc:chgData name="Yashar Baradaranshokouhi" userId="c56d6ee3-cae2-4f64-95c5-cc7f3dbc1758" providerId="ADAL" clId="{5FAEBBA5-FD29-41EA-BE60-623A981445CE}" dt="2025-01-22T05:16:36.764" v="843"/>
        <pc:sldMkLst>
          <pc:docMk/>
          <pc:sldMk cId="2251545209" sldId="282"/>
        </pc:sldMkLst>
      </pc:sldChg>
      <pc:sldChg chg="add del">
        <pc:chgData name="Yashar Baradaranshokouhi" userId="c56d6ee3-cae2-4f64-95c5-cc7f3dbc1758" providerId="ADAL" clId="{5FAEBBA5-FD29-41EA-BE60-623A981445CE}" dt="2025-01-22T05:16:24.559" v="840"/>
        <pc:sldMkLst>
          <pc:docMk/>
          <pc:sldMk cId="2388483438" sldId="283"/>
        </pc:sldMkLst>
      </pc:sldChg>
      <pc:sldChg chg="add del">
        <pc:chgData name="Yashar Baradaranshokouhi" userId="c56d6ee3-cae2-4f64-95c5-cc7f3dbc1758" providerId="ADAL" clId="{5FAEBBA5-FD29-41EA-BE60-623A981445CE}" dt="2025-01-22T05:16:24.559" v="840"/>
        <pc:sldMkLst>
          <pc:docMk/>
          <pc:sldMk cId="1559214340" sldId="284"/>
        </pc:sldMkLst>
      </pc:sldChg>
    </pc:docChg>
  </pc:docChgLst>
</pc:chgInfo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F5B2B-8CC8-4807-B082-51A96AC25959}" type="datetimeFigureOut">
              <a:rPr lang="en-GB" smtClean="0"/>
              <a:t>22/01/2025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F4872B-5274-4985-9FEF-638F423AEEA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50399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j2jRs4EAvWM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1computing.net/cipher-wheel.html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2zzpmksn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cUUfMeOijg&amp;t=25s" TargetMode="External"/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1cUUfMeOijg&amp;t=25s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101computing.net/cipher-wheel.html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eedstrinity.vevox.com/#/meeting/665673/polls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hlinkClick r:id="rId3"/>
              </a:rPr>
              <a:t>THE IMITATION GAME - Official UK Trailer - Starring Benedict Cumberbatch</a:t>
            </a:r>
            <a:endParaRPr lang="en-US"/>
          </a:p>
          <a:p>
            <a:endParaRPr lang="en-GB" dirty="0"/>
          </a:p>
          <a:p>
            <a:r>
              <a:rPr lang="en-GB" dirty="0"/>
              <a:t>https://www.youtube.com/watch?v=j2jRs4EAvWM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54915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Time: about 10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5722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Time: about </a:t>
            </a:r>
            <a:r>
              <a:rPr lang="en-GB"/>
              <a:t>10 minutes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83698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72E8D-0731-A7F4-EC4C-A553C4AC79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833E61-A528-80C6-3AF2-2C7B8FA351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67ED3C4-CFC9-9124-C3BA-F217DE7D2A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None/>
            </a:pPr>
            <a:r>
              <a:rPr lang="en-US" b="1" dirty="0"/>
              <a:t>About </a:t>
            </a:r>
            <a:r>
              <a:rPr lang="en-US" b="1"/>
              <a:t>20-30 minutes</a:t>
            </a:r>
          </a:p>
          <a:p>
            <a:pPr>
              <a:buFont typeface="Arial" panose="020B0604020202020204" pitchFamily="34" charset="0"/>
              <a:buNone/>
            </a:pPr>
            <a:endParaRPr lang="en-US" b="1"/>
          </a:p>
          <a:p>
            <a:pPr>
              <a:buFont typeface="Arial" panose="020B0604020202020204" pitchFamily="34" charset="0"/>
              <a:buNone/>
            </a:pPr>
            <a:r>
              <a:rPr lang="en-US" b="1" dirty="0"/>
              <a:t>Hashing Basics</a:t>
            </a:r>
            <a:r>
              <a:rPr lang="en-US" dirty="0"/>
              <a:t>:</a:t>
            </a:r>
          </a:p>
          <a:p>
            <a:pPr>
              <a:buFont typeface="Arial" panose="020B0604020202020204" pitchFamily="34" charset="0"/>
              <a:buNone/>
            </a:pPr>
            <a:endParaRPr lang="en-US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Hashing creates a fixed-length representation of data.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Hashes are irreversible (you cannot "decode" a hash).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Common algorithms: MD5 (weak), SHA256 (stronger).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9106D-9519-EC65-76C5-F5DB160136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90661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Staff Notes</a:t>
            </a:r>
          </a:p>
          <a:p>
            <a:pPr>
              <a:buFont typeface="+mj-lt"/>
              <a:buAutoNum type="arabicPeriod"/>
            </a:pPr>
            <a:r>
              <a:rPr lang="en-US" dirty="0"/>
              <a:t>Be ready to help students debug issues like incorrect indentation or input errors.</a:t>
            </a:r>
          </a:p>
          <a:p>
            <a:pPr>
              <a:buFont typeface="+mj-lt"/>
              <a:buAutoNum type="arabicPeriod"/>
            </a:pPr>
            <a:r>
              <a:rPr lang="en-US" dirty="0"/>
              <a:t>Emphasize ethical considerations—students should never try to brute-force real passwords.</a:t>
            </a:r>
          </a:p>
          <a:p>
            <a:pPr>
              <a:buFont typeface="+mj-lt"/>
              <a:buAutoNum type="arabicPeriod"/>
            </a:pPr>
            <a:r>
              <a:rPr lang="en-US" dirty="0"/>
              <a:t>Share a few “fun” hashes for them to guess (e.g., hash of "chocolate" or "cybersecurity").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7799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Time: about 10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5722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Time: about 10 minutes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83698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9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Students may need to install the </a:t>
            </a:r>
            <a:r>
              <a:rPr lang="en-GB" dirty="0" err="1"/>
              <a:t>stegano</a:t>
            </a:r>
            <a:r>
              <a:rPr lang="en-GB" dirty="0"/>
              <a:t> library.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975076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Time: about 10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5722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Time: about </a:t>
            </a:r>
            <a:r>
              <a:rPr lang="en-GB"/>
              <a:t>10 minutes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83698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https://studio.code.org/s/hoc-encryption/lessons/1/levels/1</a:t>
            </a:r>
          </a:p>
          <a:p>
            <a:endParaRPr lang="en-GB" dirty="0"/>
          </a:p>
          <a:p>
            <a:r>
              <a:rPr lang="en-GB" dirty="0">
                <a:hlinkClick r:id="rId3"/>
              </a:rPr>
              <a:t>Caesar Cipher Wheel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dirty="0">
                <a:solidFill>
                  <a:schemeClr val="tx1"/>
                </a:solidFill>
                <a:ea typeface="+mn-lt"/>
                <a:cs typeface="+mn-lt"/>
              </a:rPr>
              <a:t>Navigate to this link: </a:t>
            </a:r>
            <a:r>
              <a:rPr lang="en-GB" sz="1200" dirty="0">
                <a:solidFill>
                  <a:schemeClr val="tx1"/>
                </a:solidFill>
                <a:ea typeface="+mn-lt"/>
                <a:cs typeface="+mn-l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https://tinyurl.com/2zzpmksn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501063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https://youtu.be/ZghMPWGXexs?si=IVcGACRN74FnbgfS</a:t>
            </a:r>
          </a:p>
          <a:p>
            <a:endParaRPr lang="en-GB" dirty="0"/>
          </a:p>
          <a:p>
            <a:r>
              <a:rPr lang="en-US" dirty="0">
                <a:hlinkClick r:id="rId3"/>
              </a:rPr>
              <a:t>The Lava Lamps That Help Keep The Internet Secure</a:t>
            </a:r>
            <a:endParaRPr lang="en-GB" dirty="0"/>
          </a:p>
          <a:p>
            <a:r>
              <a:rPr lang="en-GB" dirty="0"/>
              <a:t>https://www.youtube.com/watch?v=1cUUfMeOijg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3976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Time: about 20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0980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Time: about 10 minutes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35722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Time: about 10 minutes</a:t>
            </a:r>
          </a:p>
          <a:p>
            <a:endParaRPr lang="en-GB" dirty="0"/>
          </a:p>
          <a:p>
            <a:r>
              <a:rPr lang="en-GB" dirty="0"/>
              <a:t>Note to staff: </a:t>
            </a:r>
          </a:p>
          <a:p>
            <a:pPr rtl="0" fontAlgn="ctr">
              <a:buFont typeface="+mj-lt"/>
              <a:buAutoNum type="arabicPeriod"/>
            </a:pPr>
            <a:r>
              <a:rPr lang="en-GB" sz="1800" b="0" i="0" dirty="0">
                <a:effectLst/>
                <a:latin typeface="Calibri" panose="020F0502020204030204" pitchFamily="34" charset="0"/>
              </a:rPr>
              <a:t>Monitor progress and help students modify the script if they’re stuck.</a:t>
            </a:r>
          </a:p>
          <a:p>
            <a:pPr rtl="0" fontAlgn="ctr">
              <a:buFont typeface="+mj-lt"/>
              <a:buAutoNum type="arabicPeriod"/>
            </a:pPr>
            <a:r>
              <a:rPr lang="en-GB" sz="1800" b="0" i="0" dirty="0">
                <a:effectLst/>
                <a:latin typeface="Calibri" panose="020F0502020204030204" pitchFamily="34" charset="0"/>
              </a:rPr>
              <a:t>Emphasize experimentation—encourage students to try different inputs and shifts.</a:t>
            </a:r>
          </a:p>
          <a:p>
            <a:pPr rtl="0" fontAlgn="ctr">
              <a:buFont typeface="+mj-lt"/>
              <a:buAutoNum type="arabicPeriod"/>
            </a:pPr>
            <a:r>
              <a:rPr lang="en-GB" sz="1800" b="0" i="0" dirty="0">
                <a:effectLst/>
                <a:latin typeface="Calibri" panose="020F0502020204030204" pitchFamily="34" charset="0"/>
              </a:rPr>
              <a:t>Use the activity to introduce the concept of "frequency analysis" if time permits (how often letters like E or T appear in English).</a:t>
            </a:r>
          </a:p>
          <a:p>
            <a:endParaRPr lang="en-GB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83698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You can play the video at the end if needed. </a:t>
            </a:r>
          </a:p>
          <a:p>
            <a:endParaRPr lang="en-GB" dirty="0"/>
          </a:p>
          <a:p>
            <a:r>
              <a:rPr lang="en-GB" dirty="0"/>
              <a:t>https://youtu.be/ZghMPWGXexs?si=IVcGACRN74FnbgfS</a:t>
            </a:r>
          </a:p>
          <a:p>
            <a:endParaRPr lang="en-GB" dirty="0"/>
          </a:p>
          <a:p>
            <a:r>
              <a:rPr lang="en-US" dirty="0">
                <a:hlinkClick r:id="rId3"/>
              </a:rPr>
              <a:t>The Lava Lamps That Help Keep The Internet Secure</a:t>
            </a:r>
            <a:endParaRPr lang="en-GB" dirty="0"/>
          </a:p>
          <a:p>
            <a:r>
              <a:rPr lang="en-GB" dirty="0"/>
              <a:t>https://www.youtube.com/watch?v=1cUUfMeOijg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377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https://studio.code.org/s/hoc-encryption/lessons/1/levels/1</a:t>
            </a:r>
          </a:p>
          <a:p>
            <a:endParaRPr lang="en-GB" dirty="0"/>
          </a:p>
          <a:p>
            <a:r>
              <a:rPr lang="en-GB" dirty="0">
                <a:hlinkClick r:id="rId3"/>
              </a:rPr>
              <a:t>Caesar Cipher Wheel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>
                <a:hlinkClick r:id="rId3"/>
              </a:rPr>
              <a:t>Vevox</a:t>
            </a:r>
            <a:r>
              <a:rPr lang="en-GB" dirty="0">
                <a:hlinkClick r:id="rId3"/>
              </a:rPr>
              <a:t> - Dashboard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3480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F4872B-5274-4985-9FEF-638F423AEEA1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21818-E75A-458F-AC5B-0E9A2C76B8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8056" y="448056"/>
            <a:ext cx="11292840" cy="3401568"/>
          </a:xfrm>
        </p:spPr>
        <p:txBody>
          <a:bodyPr anchor="b">
            <a:normAutofit/>
          </a:bodyPr>
          <a:lstStyle>
            <a:lvl1pPr algn="l">
              <a:defRPr sz="640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EE64DE-978B-4F95-BB3C-D027D8008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 algn="l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66CC717-08C5-4F3E-B8AA-BA93C8755982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896B5700-AA45-4E20-8BE5-276204113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C5B7199-CC00-4D38-8B48-F8A539112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16BC76EC-3453-4CE0-A71D-BD21940757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Wednesday, January 22,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15620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733FC-38A1-463C-BF3D-0D99784E0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FD076A-A004-4560-A43B-028624E20D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48056" y="1956816"/>
            <a:ext cx="11301984" cy="3995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FBA60-9309-4F2A-9FA9-305C4AFBEC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3CF612A-4CB0-4F57-9A87-F049CECB184D}" type="datetime2">
              <a:rPr lang="en-US" smtClean="0"/>
              <a:t>Wednesday, January 22,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1BF451-928F-4E55-8A76-111D0E211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5EC161-BA80-4E93-AEB1-B61E38C09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76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A44E3E-5EFE-4FCB-86A2-5E20CC6525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232136" y="448056"/>
            <a:ext cx="1581912" cy="55046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95005E-2E0C-4200-BF29-1135A35EE9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38912" y="438912"/>
            <a:ext cx="9436608" cy="55046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BBBED-3B21-4271-BC0F-BBA258B59D4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F397F40-C8F7-4897-A6B8-241042F913A9}" type="datetime2">
              <a:rPr lang="en-US" smtClean="0"/>
              <a:t>Wednesday, January 22,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9CED5-56F3-4943-8143-918F7A860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87180-7248-4741-8E3B-9AAFB414D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4682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B7685-BDD9-488F-B082-33592E0F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9CB5FF-7FB5-4B8A-BF1C-48765D40B4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56" y="1735200"/>
            <a:ext cx="11293200" cy="3783013"/>
          </a:xfrm>
        </p:spPr>
        <p:txBody>
          <a:bodyPr wrap="square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DA03860-F8F0-4186-B5D0-72C935B2C2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0B9D802-9E36-42DA-B6CA-6C937CBE8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C227B5A7-BF66-4C50-9DAD-A24070310B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Wednesday, January 22,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079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E2B8D-DB20-44D1-84BC-F766859133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448056"/>
            <a:ext cx="11311128" cy="3401568"/>
          </a:xfrm>
        </p:spPr>
        <p:txBody>
          <a:bodyPr anchor="b">
            <a:norm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94C298-618E-4642-8F2B-8DD253ED5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4471416"/>
            <a:ext cx="11292840" cy="1481328"/>
          </a:xfrm>
        </p:spPr>
        <p:txBody>
          <a:bodyPr/>
          <a:lstStyle>
            <a:lvl1pPr marL="0" indent="0">
              <a:lnSpc>
                <a:spcPct val="120000"/>
              </a:lnSpc>
              <a:buNone/>
              <a:defRPr sz="2400">
                <a:solidFill>
                  <a:schemeClr val="tx2">
                    <a:alpha val="5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B3ECD5-2EEA-457B-9C93-36F8AF368E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10EDCA73-0A86-4195-A787-75037827079D}" type="datetime2">
              <a:rPr lang="en-US" smtClean="0"/>
              <a:t>Wednesday, January 22,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9A15D4-F172-4025-9290-C8F5D4197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6CD73-9984-4E1D-BD74-37115C1F4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99FAD47-5E44-4EE5-A422-A77593F8F3A3}"/>
              </a:ext>
            </a:extLst>
          </p:cNvPr>
          <p:cNvCxnSpPr>
            <a:cxnSpLocks/>
          </p:cNvCxnSpPr>
          <p:nvPr/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1757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74E41-AB27-418C-AA9E-8F863DDE3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B9E10A-E18D-4122-A71B-0A22F695E0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8056" y="1735200"/>
            <a:ext cx="5431536" cy="4214750"/>
          </a:xfrm>
        </p:spPr>
        <p:txBody>
          <a:bodyPr/>
          <a:lstStyle>
            <a:lvl1pPr marL="450000">
              <a:defRPr/>
            </a:lvl1pPr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25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CB980D-2720-431B-88C8-4D837023BB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9360" y="1735200"/>
            <a:ext cx="5431536" cy="4214750"/>
          </a:xfrm>
        </p:spPr>
        <p:txBody>
          <a:bodyPr/>
          <a:lstStyle>
            <a:lvl2pPr marL="900000">
              <a:defRPr/>
            </a:lvl2pPr>
            <a:lvl3pPr marL="1350000">
              <a:defRPr/>
            </a:lvl3pPr>
            <a:lvl4pPr marL="1800000">
              <a:defRPr/>
            </a:lvl4pPr>
            <a:lvl5pPr marL="24300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EB211-F6F7-4C53-B25F-F1EBF7A8BF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3C75374-B296-498E-A935-80631EA9020D}" type="datetime2">
              <a:rPr lang="en-US" smtClean="0"/>
              <a:t>Wednesday, January 22,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AA830D-482E-415E-B855-D561B94BD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FB2AC-9F49-4D35-8C5E-ECECC6B13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931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25D59-DC0A-4295-8714-902B54B98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11412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A33E2-E7AE-4E37-9DF1-69697E45D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2E79D5-E651-4B82-AFAA-DE6E16AC3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8056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A91196-F771-42C3-A726-A4ECF561F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9360" y="1774952"/>
            <a:ext cx="5431536" cy="612648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2000" b="0" i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6BA18-D373-4B5F-B812-5D5E4C2378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09360" y="2752344"/>
            <a:ext cx="5431536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95D0EB-9F99-4C95-ADA6-AC6B493C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B098B728-214A-4ABC-8432-5B3A5A66A987}" type="datetime2">
              <a:rPr lang="en-US" smtClean="0"/>
              <a:t>Wednesday, January 22, 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EB69A9-1E48-4683-8873-D888C39E6E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7E419C-3010-4562-BA4B-ECBC2DBE6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1757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58066-A255-4886-A4B0-2AC829A76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11128" cy="5559552"/>
          </a:xfrm>
        </p:spPr>
        <p:txBody>
          <a:bodyPr wrap="squar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68D80A-6560-46E3-AF30-9CEC54EA74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015F02D0-6806-43AF-9888-2359BF40C204}" type="datetime2">
              <a:rPr lang="en-US" smtClean="0"/>
              <a:t>Wednesday, January 22,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B673C2-FB1E-46F5-8CFB-93B9DB807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1E2120-410F-4382-81AB-37F161F72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Ins="219456"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9971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2802222-E41B-48E7-BF06-5C5509D621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8EE14D2D-B1AF-4197-82D6-FC1F8BD05681}" type="datetime2">
              <a:rPr lang="en-US" smtClean="0"/>
              <a:t>Wednesday, January 22, 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A636E3-B721-46E8-882F-C123530F0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FC1178-3E0E-449A-B799-009C04C069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94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23392-4FF4-4922-A14E-8AA23A9BDD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FB38E-5055-4C9B-9A3B-A7B3A48879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70832" y="393192"/>
            <a:ext cx="7379208" cy="5559552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2EC2DB-2ED3-408C-BFF2-F413C9D8F9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3550"/>
            <a:ext cx="3447288" cy="421919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374FDF-3000-4B2C-AC88-8CE34D6805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98771CEB-9838-4245-91B8-EFBAFE2D8B44}" type="datetime2">
              <a:rPr lang="en-US" smtClean="0"/>
              <a:t>Wednesday, January 22,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0B7F4-5B8C-49BD-9BDA-FCBD13E242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02BC00-0803-4A53-8657-91CE0DB80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099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C2A98-C272-40D9-B75A-77A3D5867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3447288" cy="1069848"/>
          </a:xfrm>
        </p:spPr>
        <p:txBody>
          <a:bodyPr wrap="square"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D50DAC-9AC3-4A9A-91B7-6C95E43625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370832" y="441324"/>
            <a:ext cx="7373112" cy="551141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721B04-C243-49A9-B5D3-483379290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6" y="1735200"/>
            <a:ext cx="3447288" cy="4214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8E949C-DD35-44F6-B45A-35134D7E1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38912" y="6153912"/>
            <a:ext cx="3456432" cy="502920"/>
          </a:xfrm>
          <a:prstGeom prst="rect">
            <a:avLst/>
          </a:prstGeom>
        </p:spPr>
        <p:txBody>
          <a:bodyPr/>
          <a:lstStyle/>
          <a:p>
            <a:fld id="{51D3F6BF-A585-41F8-88DF-7E5D069F892A}" type="datetime2">
              <a:rPr lang="en-US" smtClean="0"/>
              <a:t>Wednesday, January 22, 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C70102-4B8E-4FEC-9BB7-97FDC1EAB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6693AF-08A9-4388-A9B8-174D53955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863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DDBCE8-F60C-4E3A-83C0-BDE8DD2DE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11412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BC57F-72F2-48BC-B1EE-1F2C6155D7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056" y="1733550"/>
            <a:ext cx="11293200" cy="3783013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FBC45-A4BC-4EE5-82B1-8BC7912255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0832" y="6153912"/>
            <a:ext cx="5397056" cy="502920"/>
          </a:xfrm>
          <a:prstGeom prst="rect">
            <a:avLst/>
          </a:prstGeom>
        </p:spPr>
        <p:txBody>
          <a:bodyPr vert="horz" lIns="0" tIns="0" rIns="91440" bIns="0" rtlCol="0" anchor="ctr"/>
          <a:lstStyle>
            <a:lvl1pPr algn="l">
              <a:defRPr sz="900" cap="all" spc="200" baseline="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r>
              <a:rPr lang="en-US" spc="200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5E1300-1995-409E-B058-59180872B6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238232" y="6153912"/>
            <a:ext cx="1510856" cy="50292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900">
                <a:solidFill>
                  <a:schemeClr val="tx2">
                    <a:alpha val="5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639030E9-7F3B-403F-96B2-7C2C627C30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42912" y="6152968"/>
            <a:ext cx="3457576" cy="50292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>
            <a:lvl1pPr>
              <a:defRPr sz="900" cap="all" spc="200" baseline="0">
                <a:solidFill>
                  <a:schemeClr val="tx1">
                    <a:alpha val="55000"/>
                  </a:schemeClr>
                </a:solidFill>
              </a:defRPr>
            </a:lvl1pPr>
          </a:lstStyle>
          <a:p>
            <a:fld id="{8256C2ED-54A4-480D-B5C8-65C0D62359B9}" type="datetime2">
              <a:rPr lang="en-US" smtClean="0"/>
              <a:pPr/>
              <a:t>Wednesday, January 22, 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3877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450000" indent="-448056" algn="l" defTabSz="914400" rtl="0" eaLnBrk="1" latinLnBrk="0" hangingPunct="1">
        <a:lnSpc>
          <a:spcPct val="120000"/>
        </a:lnSpc>
        <a:spcBef>
          <a:spcPts val="10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1pPr>
      <a:lvl2pPr marL="90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2pPr>
      <a:lvl3pPr marL="135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3pPr>
      <a:lvl4pPr marL="180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4pPr>
      <a:lvl5pPr marL="2250000" indent="-448056" algn="l" defTabSz="914400" rtl="0" eaLnBrk="1" latinLnBrk="0" hangingPunct="1">
        <a:lnSpc>
          <a:spcPct val="120000"/>
        </a:lnSpc>
        <a:spcBef>
          <a:spcPts val="500"/>
        </a:spcBef>
        <a:buFont typeface="Calibri Light" panose="020F0302020204030204" pitchFamily="34" charset="0"/>
        <a:buChar char="→"/>
        <a:defRPr sz="2200" kern="1200">
          <a:solidFill>
            <a:schemeClr val="tx2">
              <a:alpha val="5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7" Type="http://schemas.openxmlformats.org/officeDocument/2006/relationships/slide" Target="slide9.xm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5" Type="http://schemas.openxmlformats.org/officeDocument/2006/relationships/slide" Target="slide18.xml"/><Relationship Id="rId4" Type="http://schemas.openxmlformats.org/officeDocument/2006/relationships/slide" Target="slide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1cUUfMeOijg?feature=oembed" TargetMode="External"/><Relationship Id="rId4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it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ZghMPWGXexs?feature=oembed" TargetMode="External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62A1B21-D61E-46FC-BDD1-2FAE49F8B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Green Lock In A 3D Electronic System">
            <a:extLst>
              <a:ext uri="{FF2B5EF4-FFF2-40B4-BE49-F238E27FC236}">
                <a16:creationId xmlns:a16="http://schemas.microsoft.com/office/drawing/2014/main" id="{55D015E7-740C-36F4-A897-FEEF104DB4C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r="6250" b="625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39A0505-A6DD-4BC1-9CA6-9D202A949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50000"/>
            <a:ext cx="6311901" cy="5544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0000" y="894969"/>
            <a:ext cx="5511968" cy="2954655"/>
          </a:xfrm>
        </p:spPr>
        <p:txBody>
          <a:bodyPr>
            <a:normAutofit/>
          </a:bodyPr>
          <a:lstStyle/>
          <a:p>
            <a:r>
              <a:rPr lang="en-GB" dirty="0">
                <a:cs typeface="Calibri Light"/>
              </a:rPr>
              <a:t>Cyber Security Activities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CC4060-6621-49EA-A90C-71567A922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122000"/>
            <a:ext cx="54301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eeds Trinity University - YouTube">
            <a:extLst>
              <a:ext uri="{FF2B5EF4-FFF2-40B4-BE49-F238E27FC236}">
                <a16:creationId xmlns:a16="http://schemas.microsoft.com/office/drawing/2014/main" id="{8BDC39FD-ACAB-F44B-FAE8-F6BD3AD281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383" y="206406"/>
            <a:ext cx="1848951" cy="184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0264-8B66-7072-5511-0292592D9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7380000" cy="860400"/>
          </a:xfrm>
        </p:spPr>
        <p:txBody>
          <a:bodyPr vert="horz" wrap="square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>
                <a:solidFill>
                  <a:srgbClr val="FFFFFF"/>
                </a:solidFill>
              </a:rPr>
              <a:t>Activity: Magic QR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A1607C-0A25-F835-84E5-111E03608DB6}"/>
              </a:ext>
            </a:extLst>
          </p:cNvPr>
          <p:cNvSpPr txBox="1"/>
          <p:nvPr/>
        </p:nvSpPr>
        <p:spPr>
          <a:xfrm>
            <a:off x="448056" y="1944000"/>
            <a:ext cx="8038022" cy="4006800"/>
          </a:xfrm>
          <a:prstGeom prst="rect">
            <a:avLst/>
          </a:prstGeom>
        </p:spPr>
        <p:txBody>
          <a:bodyPr vert="horz" wrap="square" lIns="0" tIns="0" rIns="91440" bIns="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FFFFF"/>
                </a:solidFill>
              </a:rPr>
              <a:t>In this activity, you will:</a:t>
            </a:r>
          </a:p>
          <a:p>
            <a:pPr>
              <a:lnSpc>
                <a:spcPct val="140000"/>
              </a:lnSpc>
            </a:pPr>
            <a:endParaRPr lang="en-US" sz="2400" dirty="0">
              <a:solidFill>
                <a:srgbClr val="FFFFFF"/>
              </a:solidFill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Interact with QR codes that perform unexpected actions (e.g., opening URLs, sending emails).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Learn how attackers use QR codes for phishing or malware distribution.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Discuss how to verify the safety of QR codes before scanning.</a:t>
            </a:r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847FF63C-5BDC-C71B-B1F2-3175985847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02" r="10179" b="-1"/>
          <a:stretch/>
        </p:blipFill>
        <p:spPr>
          <a:xfrm>
            <a:off x="8686800" y="450000"/>
            <a:ext cx="3061788" cy="5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15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3E24C-4E43-A883-4B1B-AB7A3988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638722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rgbClr val="FFFFFF"/>
                </a:solidFill>
                <a:effectLst/>
              </a:rPr>
              <a:t>Magic QR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1CB52-954B-6066-EBF8-B9F2637F6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61" y="1235580"/>
            <a:ext cx="11293200" cy="5122800"/>
          </a:xfrm>
        </p:spPr>
        <p:txBody>
          <a:bodyPr>
            <a:noAutofit/>
          </a:bodyPr>
          <a:lstStyle/>
          <a:p>
            <a:pPr marL="7200" indent="0" fontAlgn="ctr">
              <a:buNone/>
            </a:pPr>
            <a:r>
              <a:rPr lang="en-US" sz="2400" b="1" i="0" dirty="0">
                <a:solidFill>
                  <a:srgbClr val="FFFFFF"/>
                </a:solidFill>
                <a:effectLst/>
                <a:latin typeface="+mj-lt"/>
              </a:rPr>
              <a:t>Scan the QR codes and note what happens.</a:t>
            </a:r>
          </a:p>
          <a:p>
            <a:pPr marL="7200" indent="0" fontAlgn="ctr">
              <a:buNone/>
            </a:pPr>
            <a:endParaRPr lang="en-US" sz="2400" b="1" i="0" dirty="0">
              <a:solidFill>
                <a:srgbClr val="FFFFFF"/>
              </a:solidFill>
              <a:effectLst/>
              <a:latin typeface="+mj-lt"/>
            </a:endParaRPr>
          </a:p>
          <a:p>
            <a:pPr marL="350100" indent="-342900" fontAlgn="ctr"/>
            <a:r>
              <a:rPr lang="en-US" sz="2400" b="1" i="0" dirty="0">
                <a:solidFill>
                  <a:srgbClr val="FFFFFF"/>
                </a:solidFill>
                <a:effectLst/>
                <a:latin typeface="+mj-lt"/>
              </a:rPr>
              <a:t>Some codes will open safe websites.</a:t>
            </a:r>
          </a:p>
          <a:p>
            <a:pPr marL="350100" indent="-342900" fontAlgn="ctr"/>
            <a:r>
              <a:rPr lang="en-US" sz="2400" b="1" i="0" dirty="0">
                <a:solidFill>
                  <a:srgbClr val="FFFFFF"/>
                </a:solidFill>
                <a:effectLst/>
                <a:latin typeface="+mj-lt"/>
              </a:rPr>
              <a:t>Others will display unexpected messages or pre-written emails.</a:t>
            </a:r>
          </a:p>
          <a:p>
            <a:pPr marL="350100" indent="-342900" fontAlgn="ctr"/>
            <a:r>
              <a:rPr lang="en-US" sz="2400" b="1" dirty="0">
                <a:solidFill>
                  <a:srgbClr val="FFFFFF"/>
                </a:solidFill>
                <a:latin typeface="+mj-lt"/>
              </a:rPr>
              <a:t>Watch out for </a:t>
            </a:r>
            <a:r>
              <a:rPr lang="en-US" sz="2400" b="1" i="0" dirty="0">
                <a:solidFill>
                  <a:srgbClr val="FFFFFF"/>
                </a:solidFill>
                <a:effectLst/>
                <a:latin typeface="+mj-lt"/>
              </a:rPr>
              <a:t>fake phishing message(s) or a malicious QR code.</a:t>
            </a:r>
            <a:endParaRPr lang="en-GB" sz="2400" b="1" i="0" dirty="0">
              <a:solidFill>
                <a:srgbClr val="FFFFFF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13503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6CD63-2D8B-D4C7-AC2B-E9449C3AE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648148"/>
          </a:xfrm>
        </p:spPr>
        <p:txBody>
          <a:bodyPr/>
          <a:lstStyle/>
          <a:p>
            <a:r>
              <a:rPr lang="en-GB" dirty="0">
                <a:solidFill>
                  <a:srgbClr val="FFFFFF"/>
                </a:solidFill>
              </a:rPr>
              <a:t>Extension Task: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75A0-80C8-5130-8662-2F55EB6EC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E8E2E5"/>
                </a:solidFill>
              </a:rPr>
              <a:t>Create your own QR Code</a:t>
            </a:r>
          </a:p>
          <a:p>
            <a:r>
              <a:rPr lang="en-GB" dirty="0">
                <a:solidFill>
                  <a:srgbClr val="E8E2E5"/>
                </a:solidFill>
              </a:rPr>
              <a:t>Verification Tools </a:t>
            </a:r>
          </a:p>
          <a:p>
            <a:pPr lvl="1"/>
            <a:r>
              <a:rPr lang="en-GB" dirty="0">
                <a:solidFill>
                  <a:srgbClr val="E8E2E5"/>
                </a:solidFill>
              </a:rPr>
              <a:t>Check the link first</a:t>
            </a:r>
          </a:p>
          <a:p>
            <a:pPr lvl="1"/>
            <a:r>
              <a:rPr lang="en-GB" dirty="0">
                <a:solidFill>
                  <a:srgbClr val="E8E2E5"/>
                </a:solidFill>
              </a:rPr>
              <a:t>Norton Snap</a:t>
            </a:r>
          </a:p>
          <a:p>
            <a:pPr lvl="1"/>
            <a:r>
              <a:rPr lang="en-GB" dirty="0">
                <a:solidFill>
                  <a:srgbClr val="E8E2E5"/>
                </a:solidFill>
              </a:rPr>
              <a:t>Kaspersky QR Scanner </a:t>
            </a:r>
          </a:p>
        </p:txBody>
      </p:sp>
    </p:spTree>
    <p:extLst>
      <p:ext uri="{BB962C8B-B14F-4D97-AF65-F5344CB8AC3E}">
        <p14:creationId xmlns:p14="http://schemas.microsoft.com/office/powerpoint/2010/main" val="33166809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A5034-6045-8D30-70F2-B89DC23F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FFFF"/>
                </a:solidFill>
              </a:rPr>
              <a:t>Reflection and Discussion</a:t>
            </a:r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238C00-C412-3ED1-4CB6-90372EE3B5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1960" y="1345334"/>
            <a:ext cx="10391178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Questions to Discuss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What makes QR codes risky?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How can attackers use QR codes for phishing or malware distribution?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What steps can you take to ensure QR codes are safe before scanning?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Key Takeaways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Always verify QR codes before scanning, especially in public spaces.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Avoid scanning QR codes that look suspicious or come from untrusted sources.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Use mobile security software that warns against malicious links.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51545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288B3-A376-65D6-0EA7-863AFC5E6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phere of mesh and nodes">
            <a:extLst>
              <a:ext uri="{FF2B5EF4-FFF2-40B4-BE49-F238E27FC236}">
                <a16:creationId xmlns:a16="http://schemas.microsoft.com/office/drawing/2014/main" id="{05FED39F-62F5-419F-C74B-5BCB2E05AE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3" r="-2" b="20195"/>
          <a:stretch/>
        </p:blipFill>
        <p:spPr>
          <a:xfrm>
            <a:off x="0" y="75415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D3C720-9847-4FC8-1D16-9D094E6DF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19" y="405755"/>
            <a:ext cx="9140787" cy="622044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Activity: Guess the Hash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BF570-C7AF-A50C-4E8C-3FEE1C207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921" y="1495157"/>
            <a:ext cx="11530679" cy="3742790"/>
          </a:xfrm>
        </p:spPr>
        <p:txBody>
          <a:bodyPr vert="horz" wrap="square" lIns="0" tIns="0" rIns="91440" bIns="0" rtlCol="0" anchor="t">
            <a:normAutofit/>
          </a:bodyPr>
          <a:lstStyle/>
          <a:p>
            <a:pPr rtl="0" fontAlgn="ctr">
              <a:buFont typeface="+mj-lt"/>
              <a:buAutoNum type="arabicPeriod"/>
            </a:pPr>
            <a:r>
              <a:rPr lang="en-US" sz="2400" b="0" i="0" dirty="0">
                <a:solidFill>
                  <a:srgbClr val="FFFFFF"/>
                </a:solidFill>
                <a:effectLst/>
              </a:rPr>
              <a:t>Understanding how hashing works.</a:t>
            </a:r>
          </a:p>
          <a:p>
            <a:pPr rtl="0" fontAlgn="ctr">
              <a:buFont typeface="+mj-lt"/>
              <a:buAutoNum type="arabicPeriod"/>
            </a:pPr>
            <a:r>
              <a:rPr lang="en-US" sz="2400" b="0" i="0" dirty="0">
                <a:solidFill>
                  <a:srgbClr val="FFFFFF"/>
                </a:solidFill>
                <a:effectLst/>
              </a:rPr>
              <a:t>Writing a Python script that hashes user inputs.</a:t>
            </a:r>
          </a:p>
          <a:p>
            <a:pPr rtl="0" fontAlgn="ctr">
              <a:buFont typeface="+mj-lt"/>
              <a:buAutoNum type="arabicPeriod"/>
            </a:pPr>
            <a:r>
              <a:rPr lang="en-US" sz="2400" b="0" i="0" dirty="0">
                <a:solidFill>
                  <a:srgbClr val="FFFFFF"/>
                </a:solidFill>
                <a:effectLst/>
              </a:rPr>
              <a:t>Guessing the original word from a provided hash by trying possible inputs.</a:t>
            </a:r>
          </a:p>
          <a:p>
            <a:pPr rtl="0" fontAlgn="ctr">
              <a:buFont typeface="+mj-lt"/>
              <a:buAutoNum type="arabicPeriod"/>
            </a:pPr>
            <a:r>
              <a:rPr lang="en-US" sz="2400" b="0" i="0" dirty="0">
                <a:solidFill>
                  <a:srgbClr val="FFFFFF"/>
                </a:solidFill>
                <a:effectLst/>
              </a:rPr>
              <a:t>Reflecting on the importance of hashing in password security.</a:t>
            </a:r>
            <a:endParaRPr lang="en-GB" sz="2400" b="0" i="0" dirty="0">
              <a:solidFill>
                <a:srgbClr val="FFFFF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88696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here of mesh and nodes">
            <a:extLst>
              <a:ext uri="{FF2B5EF4-FFF2-40B4-BE49-F238E27FC236}">
                <a16:creationId xmlns:a16="http://schemas.microsoft.com/office/drawing/2014/main" id="{EC1F2C15-C05A-1234-57F4-CBDC3D68B8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3" r="-2" b="20195"/>
          <a:stretch/>
        </p:blipFill>
        <p:spPr>
          <a:xfrm>
            <a:off x="0" y="3223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A3E24C-4E43-A883-4B1B-AB7A3988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638722"/>
          </a:xfrm>
        </p:spPr>
        <p:txBody>
          <a:bodyPr>
            <a:normAutofit/>
          </a:bodyPr>
          <a:lstStyle/>
          <a:p>
            <a:r>
              <a:rPr lang="en-GB" sz="3600" dirty="0">
                <a:effectLst/>
              </a:rPr>
              <a:t>Guess the Hash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C491A94-997B-E86A-CA57-EC6D1C7D7D8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8056" y="1268881"/>
            <a:ext cx="9898219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Part 1: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Hashing and its applications (e.g., storing passwords securely)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ashing is one-way: you can’t reverse it, but attackers can guess inputs to find matches (brute force).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en-US" altLang="en-US" sz="2400" dirty="0">
              <a:solidFill>
                <a:schemeClr val="tx1"/>
              </a:solidFill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b="1" dirty="0">
                <a:solidFill>
                  <a:schemeClr val="tx1"/>
                </a:solidFill>
                <a:latin typeface="+mj-lt"/>
              </a:rPr>
              <a:t>Part 2:</a:t>
            </a:r>
            <a:endParaRPr kumimoji="0" lang="en-US" altLang="en-US" sz="2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Can you move the target word out of the main python file?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If you managed to read the word from another file, you could play a short game in pairs. One sets the target word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While the other player should aim to g</a:t>
            </a: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uess the word.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Give som</a:t>
            </a: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e hints or limited number of trails to guess the word. 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83016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here of mesh and nodes">
            <a:extLst>
              <a:ext uri="{FF2B5EF4-FFF2-40B4-BE49-F238E27FC236}">
                <a16:creationId xmlns:a16="http://schemas.microsoft.com/office/drawing/2014/main" id="{D3709482-B167-CF48-235F-4E7E8853C2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3" r="-2" b="20195"/>
          <a:stretch/>
        </p:blipFill>
        <p:spPr>
          <a:xfrm>
            <a:off x="12032" y="15255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76CD63-2D8B-D4C7-AC2B-E9449C3AE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648148"/>
          </a:xfrm>
        </p:spPr>
        <p:txBody>
          <a:bodyPr/>
          <a:lstStyle/>
          <a:p>
            <a:r>
              <a:rPr lang="en-GB" dirty="0"/>
              <a:t>Extension Task: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5E91306-C9B6-3C2E-99BD-2FBB6736870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8056" y="1659285"/>
            <a:ext cx="10269754" cy="3539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Ask students to modify the script: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Replace hashlib.md5 with hashlib.sha256.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Generate their own hash (e.g., hash "password123") and challenge classmates to guess it.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Discuss how longer hashes (e.g., SHA256) increase security compared to shorter ones (e.g., MD5). </a:t>
            </a:r>
          </a:p>
        </p:txBody>
      </p:sp>
    </p:spTree>
    <p:extLst>
      <p:ext uri="{BB962C8B-B14F-4D97-AF65-F5344CB8AC3E}">
        <p14:creationId xmlns:p14="http://schemas.microsoft.com/office/powerpoint/2010/main" val="18941752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here of mesh and nodes">
            <a:extLst>
              <a:ext uri="{FF2B5EF4-FFF2-40B4-BE49-F238E27FC236}">
                <a16:creationId xmlns:a16="http://schemas.microsoft.com/office/drawing/2014/main" id="{551C5E10-35E9-B333-15CF-E06BB20AE1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3" r="-2" b="20195"/>
          <a:stretch/>
        </p:blipFill>
        <p:spPr>
          <a:xfrm>
            <a:off x="36096" y="27287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FDA5034-6045-8D30-70F2-B89DC23F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and Discussion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5B743-C263-C2B3-3E24-C5EE491C3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60" y="1216726"/>
            <a:ext cx="11293200" cy="4948404"/>
          </a:xfrm>
        </p:spPr>
        <p:txBody>
          <a:bodyPr>
            <a:noAutofit/>
          </a:bodyPr>
          <a:lstStyle/>
          <a:p>
            <a:pPr marL="1944" indent="0">
              <a:buNone/>
            </a:pPr>
            <a:r>
              <a:rPr lang="en-US" sz="2400" b="1" dirty="0">
                <a:solidFill>
                  <a:srgbClr val="FFFFFF"/>
                </a:solidFill>
              </a:rPr>
              <a:t>Questions to Discuss</a:t>
            </a:r>
            <a:r>
              <a:rPr lang="en-US" sz="2400" dirty="0">
                <a:solidFill>
                  <a:srgbClr val="FFFFFF"/>
                </a:solidFill>
              </a:rPr>
              <a:t>:</a:t>
            </a:r>
          </a:p>
          <a:p>
            <a:r>
              <a:rPr lang="en-US" sz="2400" dirty="0">
                <a:solidFill>
                  <a:srgbClr val="FFFFFF"/>
                </a:solidFill>
              </a:rPr>
              <a:t>Why can’t we reverse a hash?</a:t>
            </a:r>
          </a:p>
          <a:p>
            <a:r>
              <a:rPr lang="en-US" sz="2400" dirty="0">
                <a:solidFill>
                  <a:srgbClr val="FFFFFF"/>
                </a:solidFill>
              </a:rPr>
              <a:t>Why are weak hashes (e.g., MD5) insecure for modern applications?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How does this activity demonstrate the importance of strong passwords?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b="1" dirty="0">
              <a:solidFill>
                <a:srgbClr val="FFFFFF"/>
              </a:solidFill>
            </a:endParaRPr>
          </a:p>
          <a:p>
            <a:pPr marL="1944" indent="0">
              <a:buNone/>
            </a:pPr>
            <a:r>
              <a:rPr lang="en-US" sz="2400" b="1" dirty="0">
                <a:solidFill>
                  <a:srgbClr val="FFFFFF"/>
                </a:solidFill>
              </a:rPr>
              <a:t>Key Points</a:t>
            </a:r>
            <a:r>
              <a:rPr lang="en-US" sz="2400" dirty="0">
                <a:solidFill>
                  <a:srgbClr val="FFFFFF"/>
                </a:solidFill>
              </a:rPr>
              <a:t>:</a:t>
            </a:r>
          </a:p>
          <a:p>
            <a:r>
              <a:rPr lang="en-US" sz="2400" dirty="0">
                <a:solidFill>
                  <a:srgbClr val="FFFFFF"/>
                </a:solidFill>
              </a:rPr>
              <a:t>Hashing is crucial for secure password storage.</a:t>
            </a:r>
          </a:p>
          <a:p>
            <a:r>
              <a:rPr lang="en-US" sz="2400" dirty="0">
                <a:solidFill>
                  <a:srgbClr val="FFFFFF"/>
                </a:solidFill>
              </a:rPr>
              <a:t>Weak passwords can be brute-forced by guessing inputs.</a:t>
            </a:r>
          </a:p>
          <a:p>
            <a:r>
              <a:rPr lang="en-US" sz="2400" dirty="0">
                <a:solidFill>
                  <a:srgbClr val="FFFFFF"/>
                </a:solidFill>
              </a:rPr>
              <a:t>Longer and more complex passwords are harder to guess.</a:t>
            </a:r>
          </a:p>
        </p:txBody>
      </p:sp>
    </p:spTree>
    <p:extLst>
      <p:ext uri="{BB962C8B-B14F-4D97-AF65-F5344CB8AC3E}">
        <p14:creationId xmlns:p14="http://schemas.microsoft.com/office/powerpoint/2010/main" val="40718504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0264-8B66-7072-5511-0292592D9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7380000" cy="860400"/>
          </a:xfrm>
        </p:spPr>
        <p:txBody>
          <a:bodyPr vert="horz" wrap="square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Activity</a:t>
            </a:r>
            <a:r>
              <a:rPr lang="en-US" sz="3600"/>
              <a:t>: Steganography</a:t>
            </a:r>
            <a:endParaRPr lang="en-US" sz="3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A1607C-0A25-F835-84E5-111E03608DB6}"/>
              </a:ext>
            </a:extLst>
          </p:cNvPr>
          <p:cNvSpPr txBox="1"/>
          <p:nvPr/>
        </p:nvSpPr>
        <p:spPr>
          <a:xfrm>
            <a:off x="448056" y="1944000"/>
            <a:ext cx="8038022" cy="4006800"/>
          </a:xfrm>
          <a:prstGeom prst="rect">
            <a:avLst/>
          </a:prstGeom>
        </p:spPr>
        <p:txBody>
          <a:bodyPr vert="horz" wrap="square" lIns="0" tIns="0" rIns="91440" bIns="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FFFFF"/>
                </a:solidFill>
              </a:rPr>
              <a:t>In this activity, you will:</a:t>
            </a:r>
          </a:p>
          <a:p>
            <a:pPr>
              <a:lnSpc>
                <a:spcPct val="140000"/>
              </a:lnSpc>
            </a:pPr>
            <a:endParaRPr lang="en-US" sz="2400" dirty="0">
              <a:solidFill>
                <a:srgbClr val="FFFFFF"/>
              </a:solidFill>
            </a:endParaRP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Learn how to hide (encode) and extract (decode) messages in images using Python.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Explore how attackers use steganography to hide data in plain sight, including in social media images.</a:t>
            </a:r>
          </a:p>
          <a:p>
            <a:pPr marL="342900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Gain hands-on experience using a steganography library and Use Python to encode and decode secret messages</a:t>
            </a:r>
          </a:p>
          <a:p>
            <a:pPr>
              <a:lnSpc>
                <a:spcPct val="140000"/>
              </a:lnSpc>
            </a:pPr>
            <a:endParaRPr lang="en-US" sz="2400" dirty="0">
              <a:solidFill>
                <a:srgbClr val="FFFFFF"/>
              </a:solidFill>
            </a:endParaRPr>
          </a:p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FFFFF"/>
                </a:solidFill>
              </a:rPr>
              <a:t> </a:t>
            </a:r>
          </a:p>
          <a:p>
            <a:pPr>
              <a:lnSpc>
                <a:spcPct val="140000"/>
              </a:lnSpc>
            </a:pPr>
            <a:endParaRPr lang="en-US" sz="2400" dirty="0">
              <a:solidFill>
                <a:srgbClr val="FFFFFF"/>
              </a:solidFill>
            </a:endParaRPr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847FF63C-5BDC-C71B-B1F2-3175985847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02" r="10179" b="-1"/>
          <a:stretch/>
        </p:blipFill>
        <p:spPr>
          <a:xfrm>
            <a:off x="8686800" y="450000"/>
            <a:ext cx="3061788" cy="5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608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3E24C-4E43-A883-4B1B-AB7A3988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638722"/>
          </a:xfrm>
        </p:spPr>
        <p:txBody>
          <a:bodyPr>
            <a:normAutofit/>
          </a:bodyPr>
          <a:lstStyle/>
          <a:p>
            <a:r>
              <a:rPr lang="en-GB" sz="3600" dirty="0">
                <a:effectLst/>
              </a:rPr>
              <a:t>Steganography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68ADD88-531F-5525-9275-80F185B73A5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48056" y="2209588"/>
            <a:ext cx="11439144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+mj-lt"/>
              </a:rPr>
              <a:t>Review and understand the script provided.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Replicate it in your own </a:t>
            </a:r>
            <a:r>
              <a:rPr lang="en-US" altLang="en-US" sz="2400" dirty="0" err="1">
                <a:solidFill>
                  <a:schemeClr val="tx1"/>
                </a:solidFill>
                <a:latin typeface="+mj-lt"/>
              </a:rPr>
              <a:t>Replit</a:t>
            </a: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 session and choose a hidden message.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Run the script “</a:t>
            </a:r>
            <a:r>
              <a:rPr lang="en-US" altLang="en-US" sz="2400" dirty="0" err="1">
                <a:solidFill>
                  <a:schemeClr val="tx1"/>
                </a:solidFill>
                <a:latin typeface="+mj-lt"/>
              </a:rPr>
              <a:t>StegEncode</a:t>
            </a: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” for encoding the message into the image.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Download and open the generated image. </a:t>
            </a:r>
            <a:br>
              <a:rPr lang="en-US" altLang="en-US" sz="2400" dirty="0">
                <a:solidFill>
                  <a:schemeClr val="tx1"/>
                </a:solidFill>
                <a:latin typeface="+mj-lt"/>
              </a:rPr>
            </a:br>
            <a:br>
              <a:rPr lang="en-US" altLang="en-US" sz="2400" dirty="0">
                <a:solidFill>
                  <a:schemeClr val="tx1"/>
                </a:solidFill>
                <a:latin typeface="+mj-lt"/>
              </a:rPr>
            </a:b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Run the script “</a:t>
            </a:r>
            <a:r>
              <a:rPr lang="en-US" altLang="en-US" sz="2400" dirty="0" err="1">
                <a:solidFill>
                  <a:schemeClr val="tx1"/>
                </a:solidFill>
                <a:latin typeface="+mj-lt"/>
              </a:rPr>
              <a:t>StegDecode</a:t>
            </a:r>
            <a:r>
              <a:rPr lang="en-US" altLang="en-US" sz="2400" dirty="0">
                <a:solidFill>
                  <a:schemeClr val="tx1"/>
                </a:solidFill>
                <a:latin typeface="+mj-lt"/>
              </a:rPr>
              <a:t>” for decoding the message from the image.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950486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81AC9065-C961-45DA-BF0F-07DE2452B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icrochips on a circuit board">
            <a:extLst>
              <a:ext uri="{FF2B5EF4-FFF2-40B4-BE49-F238E27FC236}">
                <a16:creationId xmlns:a16="http://schemas.microsoft.com/office/drawing/2014/main" id="{EED41449-BA10-970B-AF59-7C494A9A21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07" b="459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9" name="Rectangle 58">
            <a:extLst>
              <a:ext uri="{FF2B5EF4-FFF2-40B4-BE49-F238E27FC236}">
                <a16:creationId xmlns:a16="http://schemas.microsoft.com/office/drawing/2014/main" id="{339A0505-A6DD-4BC1-9CA6-9D202A949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50000"/>
            <a:ext cx="8256588" cy="5544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344B66-BB0F-EE73-8C47-DC90ED3F6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00" y="894969"/>
            <a:ext cx="7380000" cy="2954655"/>
          </a:xfrm>
        </p:spPr>
        <p:txBody>
          <a:bodyPr vert="horz" lIns="0" tIns="0" rIns="0" bIns="0" rtlCol="0" anchor="b">
            <a:normAutofit fontScale="90000"/>
          </a:bodyPr>
          <a:lstStyle/>
          <a:p>
            <a:r>
              <a:rPr lang="en-US" sz="3500" dirty="0"/>
              <a:t>Outline of the Activities </a:t>
            </a:r>
            <a:br>
              <a:rPr lang="en-US" sz="3500" dirty="0"/>
            </a:br>
            <a:br>
              <a:rPr lang="en-US" sz="3500" dirty="0"/>
            </a:br>
            <a:r>
              <a:rPr lang="en-US" sz="3500" dirty="0">
                <a:solidFill>
                  <a:srgbClr val="FFFFFF"/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Activity 1: Crack the Code</a:t>
            </a:r>
            <a:br>
              <a:rPr lang="en-US" sz="3500" dirty="0">
                <a:solidFill>
                  <a:srgbClr val="FFFFFF"/>
                </a:solidFill>
              </a:rPr>
            </a:br>
            <a:r>
              <a:rPr lang="en-US" sz="3500" dirty="0">
                <a:solidFill>
                  <a:srgbClr val="FFFFFF"/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Activity 2: Guess the Hash</a:t>
            </a:r>
            <a:br>
              <a:rPr lang="en-US" sz="3500" dirty="0">
                <a:solidFill>
                  <a:srgbClr val="FFFFFF"/>
                </a:solidFill>
              </a:rPr>
            </a:br>
            <a:r>
              <a:rPr lang="en-US" sz="3500" dirty="0">
                <a:solidFill>
                  <a:srgbClr val="FFFFFF"/>
                </a:solidFill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Activity 3: Steganography</a:t>
            </a:r>
            <a:br>
              <a:rPr lang="en-US" sz="3500" dirty="0">
                <a:solidFill>
                  <a:srgbClr val="FFFFFF"/>
                </a:solidFill>
              </a:rPr>
            </a:br>
            <a:r>
              <a:rPr lang="en-US" sz="3500" dirty="0">
                <a:solidFill>
                  <a:srgbClr val="FFFFFF"/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Activity 4: Magic QR Code</a:t>
            </a:r>
            <a:br>
              <a:rPr lang="en-US" sz="3500" dirty="0">
                <a:solidFill>
                  <a:srgbClr val="FFFFFF"/>
                </a:solidFill>
              </a:rPr>
            </a:br>
            <a:r>
              <a:rPr lang="en-US" sz="3500" dirty="0">
                <a:solidFill>
                  <a:srgbClr val="FFFFFF"/>
                </a:solid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Activity 5: Spot the Fake Website</a:t>
            </a:r>
            <a:endParaRPr lang="en-US" sz="3500" dirty="0">
              <a:solidFill>
                <a:srgbClr val="FFFFFF"/>
              </a:solidFill>
            </a:endParaRP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D2CC4060-6621-49EA-A90C-71567A922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122000"/>
            <a:ext cx="73800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3295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6CD63-2D8B-D4C7-AC2B-E9449C3AE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648148"/>
          </a:xfrm>
        </p:spPr>
        <p:txBody>
          <a:bodyPr/>
          <a:lstStyle/>
          <a:p>
            <a:r>
              <a:rPr lang="en-GB" dirty="0"/>
              <a:t>Extension Task: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75A0-80C8-5130-8662-2F55EB6EC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rgbClr val="E8E2E5"/>
                </a:solidFill>
              </a:rPr>
              <a:t>Add input prompts for the image file, message, and output file names.</a:t>
            </a:r>
          </a:p>
          <a:p>
            <a:r>
              <a:rPr lang="en-US" dirty="0">
                <a:solidFill>
                  <a:srgbClr val="E8E2E5"/>
                </a:solidFill>
              </a:rPr>
              <a:t>Discuss limitations of steganography (e.g., detectable by advanced analysis).</a:t>
            </a:r>
          </a:p>
          <a:p>
            <a:r>
              <a:rPr lang="en-US" dirty="0">
                <a:solidFill>
                  <a:srgbClr val="E8E2E5"/>
                </a:solidFill>
              </a:rPr>
              <a:t>Compare steganography with encryption.</a:t>
            </a:r>
            <a:endParaRPr lang="en-GB" dirty="0">
              <a:solidFill>
                <a:srgbClr val="E8E2E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67560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A5034-6045-8D30-70F2-B89DC23F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and Discussion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5B743-C263-C2B3-3E24-C5EE491C3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960" y="1369440"/>
            <a:ext cx="11293200" cy="4948404"/>
          </a:xfrm>
        </p:spPr>
        <p:txBody>
          <a:bodyPr>
            <a:noAutofit/>
          </a:bodyPr>
          <a:lstStyle/>
          <a:p>
            <a:pPr marL="1944" indent="0" rtl="0" fontAlgn="ctr">
              <a:buNone/>
            </a:pPr>
            <a:r>
              <a:rPr lang="en-US" sz="2400" b="1" i="0" dirty="0">
                <a:solidFill>
                  <a:srgbClr val="FFFFFF"/>
                </a:solidFill>
                <a:effectLst/>
                <a:latin typeface="+mj-lt"/>
              </a:rPr>
              <a:t>Questions to Discuss:</a:t>
            </a:r>
          </a:p>
          <a:p>
            <a:pPr marL="1944" indent="0" rtl="0" fontAlgn="ctr">
              <a:buNone/>
            </a:pPr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How can steganography be used for good and bad purposes?</a:t>
            </a:r>
          </a:p>
          <a:p>
            <a:pPr marL="1944" indent="0" rtl="0" fontAlgn="ctr">
              <a:buNone/>
            </a:pPr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Why is it important to be aware of such techniques in cyber security?</a:t>
            </a:r>
          </a:p>
          <a:p>
            <a:pPr marL="1944" indent="0" rtl="0" fontAlgn="ctr">
              <a:buNone/>
            </a:pPr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How can we detect steganography in forensic investigations? </a:t>
            </a:r>
          </a:p>
          <a:p>
            <a:pPr marL="1944" indent="0" rtl="0" fontAlgn="ctr">
              <a:buNone/>
            </a:pPr>
            <a:endParaRPr lang="en-US" sz="2400" dirty="0">
              <a:solidFill>
                <a:srgbClr val="FFFFFF"/>
              </a:solidFill>
              <a:latin typeface="+mj-lt"/>
            </a:endParaRPr>
          </a:p>
          <a:p>
            <a:pPr marL="1944" indent="0" rtl="0" fontAlgn="ctr">
              <a:buNone/>
            </a:pPr>
            <a:r>
              <a:rPr lang="en-US" sz="2400" b="1" i="0" dirty="0">
                <a:solidFill>
                  <a:srgbClr val="FFFFFF"/>
                </a:solidFill>
                <a:effectLst/>
                <a:latin typeface="+mj-lt"/>
              </a:rPr>
              <a:t>Key Takeaways:</a:t>
            </a:r>
          </a:p>
          <a:p>
            <a:pPr marL="1944" indent="0" rtl="0" fontAlgn="ctr">
              <a:buNone/>
            </a:pPr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Steganography hides data but doesn’t encrypt it—adding encryption can increase  security.</a:t>
            </a:r>
          </a:p>
          <a:p>
            <a:pPr marL="1944" indent="0" rtl="0" fontAlgn="ctr">
              <a:buNone/>
            </a:pPr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Be cautious with images or files received from unknown sources.</a:t>
            </a:r>
            <a:endParaRPr lang="en-GB" sz="2400" i="0" dirty="0">
              <a:solidFill>
                <a:srgbClr val="FFFFFF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73303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2A1B21-D61E-46FC-BDD1-2FAE49F8B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39A0505-A6DD-4BC1-9CA6-9D202A949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50000"/>
            <a:ext cx="6311901" cy="5544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BF7A28-9317-7081-BB4C-9376CA8BE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865" y="4980136"/>
            <a:ext cx="5430100" cy="1156854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dirty="0"/>
              <a:t>Any question?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CC4060-6621-49EA-A90C-71567A922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122000"/>
            <a:ext cx="54301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itle 1">
            <a:extLst>
              <a:ext uri="{FF2B5EF4-FFF2-40B4-BE49-F238E27FC236}">
                <a16:creationId xmlns:a16="http://schemas.microsoft.com/office/drawing/2014/main" id="{DFEE981A-D90D-62DE-3780-5226520AB8CA}"/>
              </a:ext>
            </a:extLst>
          </p:cNvPr>
          <p:cNvSpPr txBox="1">
            <a:spLocks/>
          </p:cNvSpPr>
          <p:nvPr/>
        </p:nvSpPr>
        <p:spPr>
          <a:xfrm>
            <a:off x="585865" y="307010"/>
            <a:ext cx="11293200" cy="1018755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i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6400" dirty="0"/>
              <a:t>Please participate in a quick survey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169532-24D4-60A5-35E5-4A298D663031}"/>
              </a:ext>
            </a:extLst>
          </p:cNvPr>
          <p:cNvSpPr txBox="1"/>
          <p:nvPr/>
        </p:nvSpPr>
        <p:spPr>
          <a:xfrm>
            <a:off x="449400" y="2354550"/>
            <a:ext cx="609414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600" b="1" dirty="0"/>
              <a:t>bit.ly/csltueventsurvey</a:t>
            </a:r>
          </a:p>
          <a:p>
            <a:r>
              <a:rPr lang="en-GB" sz="3600" b="1" dirty="0"/>
              <a:t>(5 min)</a:t>
            </a:r>
          </a:p>
        </p:txBody>
      </p:sp>
      <p:pic>
        <p:nvPicPr>
          <p:cNvPr id="7" name="Picture 6" descr="A qr code on a blue background&#10;&#10;Description automatically generated">
            <a:extLst>
              <a:ext uri="{FF2B5EF4-FFF2-40B4-BE49-F238E27FC236}">
                <a16:creationId xmlns:a16="http://schemas.microsoft.com/office/drawing/2014/main" id="{C6E803AF-37D0-B9B8-010A-4B81266853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4" t="34349" r="23325" b="12200"/>
          <a:stretch/>
        </p:blipFill>
        <p:spPr>
          <a:xfrm>
            <a:off x="7478611" y="2141144"/>
            <a:ext cx="3778318" cy="378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713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BFC90-0F7F-25DE-A0E6-04B412E76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                           GITHUB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FD9874-74CC-77B3-E09E-A70A432F88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wrap="square" lIns="0" tIns="0" rIns="91440" bIns="0" rtlCol="0" anchor="t">
            <a:normAutofit/>
          </a:bodyPr>
          <a:lstStyle/>
          <a:p>
            <a:pPr marL="449580" indent="-447675"/>
            <a:r>
              <a:rPr lang="en-GB" sz="3600">
                <a:solidFill>
                  <a:schemeClr val="tx1"/>
                </a:solidFill>
              </a:rPr>
              <a:t>Activity 4: Python </a:t>
            </a:r>
            <a:r>
              <a:rPr lang="en-GB" sz="3600" dirty="0">
                <a:solidFill>
                  <a:schemeClr val="tx1"/>
                </a:solidFill>
              </a:rPr>
              <a:t>code for phishing</a:t>
            </a:r>
            <a:endParaRPr lang="en-GB" dirty="0">
              <a:solidFill>
                <a:schemeClr val="tx1"/>
              </a:solidFill>
            </a:endParaRPr>
          </a:p>
          <a:p>
            <a:pPr marL="449580" indent="-447675"/>
            <a:endParaRPr lang="en-GB" sz="2800" dirty="0">
              <a:solidFill>
                <a:schemeClr val="tx1"/>
              </a:solidFill>
            </a:endParaRPr>
          </a:p>
          <a:p>
            <a:pPr marL="449580" indent="-447675"/>
            <a:r>
              <a:rPr lang="en-GB" sz="2800" dirty="0">
                <a:solidFill>
                  <a:schemeClr val="tx1"/>
                </a:solidFill>
              </a:rPr>
              <a:t>Alternatively, you can scan the QR-code</a:t>
            </a:r>
          </a:p>
          <a:p>
            <a:pPr marL="449580" indent="-447675"/>
            <a:endParaRPr lang="en-GB" dirty="0">
              <a:solidFill>
                <a:srgbClr val="E8E2E5">
                  <a:alpha val="55000"/>
                </a:srgbClr>
              </a:solidFill>
            </a:endParaRPr>
          </a:p>
        </p:txBody>
      </p:sp>
      <p:pic>
        <p:nvPicPr>
          <p:cNvPr id="4" name="Picture 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5E3CA68A-6FE6-DCC0-5084-DC0336D02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8416" y="3625484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4333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B6BB888-617E-4D93-B6D4-2EB9D9D98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FC9A7604-3C76-E3BB-0F66-3022118AAB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95" b="80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339A0505-A6DD-4BC1-9CA6-9D202A949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35412" y="450000"/>
            <a:ext cx="8256588" cy="5544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F39C4E-4E47-6388-9F70-A5C6A2395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5412" y="894969"/>
            <a:ext cx="7380000" cy="2954655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dirty="0"/>
              <a:t> REPLIT Registration</a:t>
            </a:r>
            <a:br>
              <a:rPr lang="en-US" sz="6400" dirty="0"/>
            </a:br>
            <a:r>
              <a:rPr lang="en-US" sz="6400" dirty="0"/>
              <a:t>https://replit.com/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CC4060-6621-49EA-A90C-71567A9226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85412" y="4122000"/>
            <a:ext cx="73800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Replit - Meet Replit Ghostwriter, your partner in code">
            <a:extLst>
              <a:ext uri="{FF2B5EF4-FFF2-40B4-BE49-F238E27FC236}">
                <a16:creationId xmlns:a16="http://schemas.microsoft.com/office/drawing/2014/main" id="{F6035DF6-6F13-4C08-4BF4-3171668DCA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532" y="4341423"/>
            <a:ext cx="3643745" cy="130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00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C40AE45-0F40-4658-AECB-189ADDFFC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26EAC-8E27-3A8D-EBAD-9EC60B432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0532" cy="986400"/>
          </a:xfrm>
        </p:spPr>
        <p:txBody>
          <a:bodyPr anchor="b">
            <a:normAutofit/>
          </a:bodyPr>
          <a:lstStyle/>
          <a:p>
            <a:r>
              <a:rPr lang="en-GB" sz="6400" dirty="0"/>
              <a:t>The Lava Lamps for Cyber Security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32E796E-8D19-4926-B7B8-653B01939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1609200"/>
            <a:ext cx="11300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Online Media 2" title="The Lava Lamps That Help Keep The Internet Secure">
            <a:hlinkClick r:id="" action="ppaction://media"/>
            <a:extLst>
              <a:ext uri="{FF2B5EF4-FFF2-40B4-BE49-F238E27FC236}">
                <a16:creationId xmlns:a16="http://schemas.microsoft.com/office/drawing/2014/main" id="{087BDCE7-3E82-BDEB-20AD-6DA81D17DD3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93500" y="2059200"/>
            <a:ext cx="6887787" cy="3891600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B45E153-5AFA-642D-7901-FA0A12420A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6588" y="1944000"/>
            <a:ext cx="3490212" cy="4006800"/>
          </a:xfrm>
        </p:spPr>
        <p:txBody>
          <a:bodyPr>
            <a:normAutofit/>
          </a:bodyPr>
          <a:lstStyle/>
          <a:p>
            <a:r>
              <a:rPr lang="en-US" dirty="0"/>
              <a:t>Random numbers</a:t>
            </a:r>
          </a:p>
          <a:p>
            <a:r>
              <a:rPr lang="en-US" dirty="0"/>
              <a:t>Passwords</a:t>
            </a:r>
          </a:p>
          <a:p>
            <a:r>
              <a:rPr lang="en-US" dirty="0"/>
              <a:t>Encryption key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2148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150264-8B66-7072-5511-0292592D9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7380000" cy="860400"/>
          </a:xfrm>
        </p:spPr>
        <p:txBody>
          <a:bodyPr vert="horz" wrap="square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Activity 1: Crack the Code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A1607C-0A25-F835-84E5-111E03608DB6}"/>
              </a:ext>
            </a:extLst>
          </p:cNvPr>
          <p:cNvSpPr txBox="1"/>
          <p:nvPr/>
        </p:nvSpPr>
        <p:spPr>
          <a:xfrm>
            <a:off x="448056" y="1944000"/>
            <a:ext cx="8038022" cy="4006800"/>
          </a:xfrm>
          <a:prstGeom prst="rect">
            <a:avLst/>
          </a:prstGeom>
        </p:spPr>
        <p:txBody>
          <a:bodyPr vert="horz" wrap="square" lIns="0" tIns="0" rIns="91440" bIns="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FFFFF"/>
                </a:solidFill>
              </a:rPr>
              <a:t>In this activity, you will: </a:t>
            </a:r>
          </a:p>
          <a:p>
            <a:pPr>
              <a:lnSpc>
                <a:spcPct val="140000"/>
              </a:lnSpc>
            </a:pPr>
            <a:endParaRPr lang="en-US" sz="2400" dirty="0">
              <a:solidFill>
                <a:srgbClr val="FFFFFF"/>
              </a:solidFill>
            </a:endParaRP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Understanding how the Caesar Cipher works.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Using a Python script to encrypt and decrypt messages.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Modifying the script to brute-force decrypt a message by testing all possible shifts.</a:t>
            </a:r>
          </a:p>
          <a:p>
            <a:pPr marL="342900" indent="-3429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Uncovering a hidden URL or secret word to complete the challenge.</a:t>
            </a:r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847FF63C-5BDC-C71B-B1F2-3175985847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02" r="10179" b="-1"/>
          <a:stretch/>
        </p:blipFill>
        <p:spPr>
          <a:xfrm>
            <a:off x="8686800" y="450000"/>
            <a:ext cx="3061788" cy="5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52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A3E24C-4E43-A883-4B1B-AB7A3988E7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638722"/>
          </a:xfrm>
        </p:spPr>
        <p:txBody>
          <a:bodyPr>
            <a:normAutofit/>
          </a:bodyPr>
          <a:lstStyle/>
          <a:p>
            <a:r>
              <a:rPr lang="en-GB" sz="3600" dirty="0">
                <a:effectLst/>
              </a:rPr>
              <a:t>Crack the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1CB52-954B-6066-EBF8-B9F2637F6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361" y="1235580"/>
            <a:ext cx="11293200" cy="5122800"/>
          </a:xfrm>
        </p:spPr>
        <p:txBody>
          <a:bodyPr>
            <a:noAutofit/>
          </a:bodyPr>
          <a:lstStyle/>
          <a:p>
            <a:pPr marL="7200" indent="0" fontAlgn="ctr">
              <a:buNone/>
            </a:pPr>
            <a:r>
              <a:rPr lang="en-US" sz="1800" b="1" i="0" dirty="0">
                <a:solidFill>
                  <a:srgbClr val="FFFFFF"/>
                </a:solidFill>
                <a:effectLst/>
                <a:latin typeface="+mj-lt"/>
              </a:rPr>
              <a:t>Access the GitHub repository and wait for the lecturer to go through the scripts. </a:t>
            </a:r>
          </a:p>
          <a:p>
            <a:pPr marL="7200" indent="0" fontAlgn="ctr">
              <a:buNone/>
            </a:pPr>
            <a:r>
              <a:rPr lang="en-US" sz="1800" b="1" i="0" dirty="0">
                <a:solidFill>
                  <a:srgbClr val="FFFFFF"/>
                </a:solidFill>
                <a:effectLst/>
                <a:latin typeface="+mj-lt"/>
              </a:rPr>
              <a:t>Part 1: </a:t>
            </a:r>
          </a:p>
          <a:p>
            <a:pPr marL="292950" indent="-285750" fontAlgn="ctr"/>
            <a:r>
              <a:rPr lang="en-US" sz="1800" i="0" dirty="0">
                <a:solidFill>
                  <a:srgbClr val="FFFFFF"/>
                </a:solidFill>
                <a:effectLst/>
                <a:latin typeface="+mj-lt"/>
              </a:rPr>
              <a:t>Use </a:t>
            </a:r>
            <a:r>
              <a:rPr lang="en-US" sz="1800" i="0" dirty="0" err="1">
                <a:solidFill>
                  <a:srgbClr val="FFFFFF"/>
                </a:solidFill>
                <a:effectLst/>
                <a:latin typeface="+mj-lt"/>
              </a:rPr>
              <a:t>Replit</a:t>
            </a:r>
            <a:r>
              <a:rPr lang="en-US" sz="1800" i="0" dirty="0">
                <a:solidFill>
                  <a:srgbClr val="FFFFFF"/>
                </a:solidFill>
                <a:effectLst/>
                <a:latin typeface="+mj-lt"/>
              </a:rPr>
              <a:t> for Python scripting (</a:t>
            </a:r>
            <a:r>
              <a:rPr lang="en-GB" sz="1800" dirty="0">
                <a:effectLst/>
                <a:latin typeface="Calibri" panose="020F0502020204030204" pitchFamily="34" charset="0"/>
                <a:hlinkClick r:id="rId3"/>
              </a:rPr>
              <a:t>https://replit.com/</a:t>
            </a:r>
            <a:r>
              <a:rPr lang="en-GB" sz="1800" dirty="0">
                <a:effectLst/>
                <a:latin typeface="Calibri" panose="020F0502020204030204" pitchFamily="34" charset="0"/>
              </a:rPr>
              <a:t>)</a:t>
            </a:r>
            <a:endParaRPr lang="en-US" sz="1800" i="0" dirty="0">
              <a:solidFill>
                <a:srgbClr val="FFFFFF"/>
              </a:solidFill>
              <a:effectLst/>
              <a:latin typeface="+mj-lt"/>
            </a:endParaRPr>
          </a:p>
          <a:p>
            <a:pPr marL="292950" indent="-285750" fontAlgn="ctr"/>
            <a:r>
              <a:rPr lang="en-US" sz="1800" i="0" dirty="0">
                <a:solidFill>
                  <a:srgbClr val="FFFFFF"/>
                </a:solidFill>
                <a:effectLst/>
                <a:latin typeface="+mj-lt"/>
              </a:rPr>
              <a:t>Run “</a:t>
            </a:r>
            <a:r>
              <a:rPr lang="en-US" sz="1800" i="0" dirty="0" err="1">
                <a:solidFill>
                  <a:srgbClr val="FFFFFF"/>
                </a:solidFill>
                <a:effectLst/>
                <a:latin typeface="+mj-lt"/>
              </a:rPr>
              <a:t>EncryptionExample</a:t>
            </a:r>
            <a:r>
              <a:rPr lang="en-US" sz="1800" i="0" dirty="0">
                <a:solidFill>
                  <a:srgbClr val="FFFFFF"/>
                </a:solidFill>
                <a:effectLst/>
                <a:latin typeface="+mj-lt"/>
              </a:rPr>
              <a:t>” script to see how encryption works with a known shift.</a:t>
            </a:r>
          </a:p>
          <a:p>
            <a:pPr marL="292950" indent="-285750" fontAlgn="ctr"/>
            <a:r>
              <a:rPr lang="en-US" sz="1800" i="0" dirty="0">
                <a:solidFill>
                  <a:srgbClr val="FFFFFF"/>
                </a:solidFill>
                <a:effectLst/>
                <a:latin typeface="+mj-lt"/>
              </a:rPr>
              <a:t>Modify the shift value to test other possibilities manually.</a:t>
            </a:r>
          </a:p>
          <a:p>
            <a:pPr marL="7200" indent="0" fontAlgn="ctr">
              <a:buNone/>
            </a:pPr>
            <a:endParaRPr lang="en-US" sz="1800" b="1" dirty="0">
              <a:solidFill>
                <a:srgbClr val="FFFFFF"/>
              </a:solidFill>
              <a:latin typeface="+mj-lt"/>
            </a:endParaRPr>
          </a:p>
          <a:p>
            <a:pPr marL="7200" indent="0" fontAlgn="ctr">
              <a:buNone/>
            </a:pPr>
            <a:r>
              <a:rPr lang="en-US" sz="1800" b="1" dirty="0">
                <a:solidFill>
                  <a:srgbClr val="FFFFFF"/>
                </a:solidFill>
                <a:latin typeface="+mj-lt"/>
              </a:rPr>
              <a:t>Part 2: </a:t>
            </a:r>
          </a:p>
          <a:p>
            <a:pPr marL="292950" indent="-285750" fontAlgn="ctr"/>
            <a:r>
              <a:rPr lang="en-US" sz="1800" i="0" dirty="0">
                <a:solidFill>
                  <a:srgbClr val="FFFFFF"/>
                </a:solidFill>
                <a:effectLst/>
                <a:latin typeface="+mj-lt"/>
              </a:rPr>
              <a:t>Can you modify the script to decrypt an encrypted message? </a:t>
            </a:r>
          </a:p>
          <a:p>
            <a:pPr marL="292950" indent="-285750" fontAlgn="ctr"/>
            <a:r>
              <a:rPr lang="en-US" sz="1800" i="0" dirty="0">
                <a:solidFill>
                  <a:srgbClr val="FFFFFF"/>
                </a:solidFill>
                <a:effectLst/>
                <a:latin typeface="+mj-lt"/>
              </a:rPr>
              <a:t>Try to decrypt a message by brute-forcing all possible shifts (0–25). </a:t>
            </a:r>
          </a:p>
          <a:p>
            <a:pPr marL="292950" indent="-285750" fontAlgn="ctr"/>
            <a:r>
              <a:rPr lang="en-US" sz="1800" i="0" dirty="0">
                <a:solidFill>
                  <a:srgbClr val="FFFFFF"/>
                </a:solidFill>
                <a:effectLst/>
                <a:latin typeface="+mj-lt"/>
              </a:rPr>
              <a:t>Hint: Update the script to loop through all shifts.</a:t>
            </a:r>
            <a:endParaRPr lang="en-GB" sz="1800" i="0" dirty="0">
              <a:solidFill>
                <a:srgbClr val="FFFFFF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01935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76CD63-2D8B-D4C7-AC2B-E9449C3AE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1984" cy="648148"/>
          </a:xfrm>
        </p:spPr>
        <p:txBody>
          <a:bodyPr/>
          <a:lstStyle/>
          <a:p>
            <a:r>
              <a:rPr lang="en-GB" dirty="0"/>
              <a:t>Extension Task: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5975A0-80C8-5130-8662-2F55EB6EC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solidFill>
                  <a:srgbClr val="E8E2E5"/>
                </a:solidFill>
              </a:rPr>
              <a:t>Add input functionality so the script can encrypt/decrypt custom messages.</a:t>
            </a:r>
          </a:p>
          <a:p>
            <a:pPr marL="1944" indent="0">
              <a:buNone/>
            </a:pPr>
            <a:r>
              <a:rPr lang="en-GB" dirty="0">
                <a:solidFill>
                  <a:srgbClr val="E8E2E5"/>
                </a:solidFill>
              </a:rPr>
              <a:t>Example: </a:t>
            </a:r>
          </a:p>
          <a:p>
            <a:pPr marL="1944" indent="0">
              <a:buNone/>
            </a:pPr>
            <a:r>
              <a:rPr lang="en-GB" dirty="0">
                <a:solidFill>
                  <a:srgbClr val="E8E2E5"/>
                </a:solidFill>
              </a:rPr>
              <a:t>text = input("Enter your message: ")</a:t>
            </a:r>
          </a:p>
          <a:p>
            <a:pPr marL="1944" indent="0">
              <a:buNone/>
            </a:pPr>
            <a:r>
              <a:rPr lang="en-GB" dirty="0">
                <a:solidFill>
                  <a:srgbClr val="E8E2E5"/>
                </a:solidFill>
              </a:rPr>
              <a:t>shift = int(input("Enter the shift value: "))</a:t>
            </a:r>
          </a:p>
          <a:p>
            <a:pPr marL="1944" indent="0">
              <a:buNone/>
            </a:pPr>
            <a:r>
              <a:rPr lang="en-GB" dirty="0">
                <a:solidFill>
                  <a:srgbClr val="E8E2E5"/>
                </a:solidFill>
              </a:rPr>
              <a:t>print("Encrypted message:", </a:t>
            </a:r>
            <a:r>
              <a:rPr lang="en-GB" dirty="0" err="1">
                <a:solidFill>
                  <a:srgbClr val="E8E2E5"/>
                </a:solidFill>
              </a:rPr>
              <a:t>caesar_cipher</a:t>
            </a:r>
            <a:r>
              <a:rPr lang="en-GB" dirty="0">
                <a:solidFill>
                  <a:srgbClr val="E8E2E5"/>
                </a:solidFill>
              </a:rPr>
              <a:t>(text, shift))</a:t>
            </a:r>
          </a:p>
          <a:p>
            <a:pPr marL="1944" indent="0">
              <a:buNone/>
            </a:pPr>
            <a:endParaRPr lang="en-GB" dirty="0">
              <a:solidFill>
                <a:srgbClr val="E8E2E5"/>
              </a:solidFill>
            </a:endParaRPr>
          </a:p>
          <a:p>
            <a:r>
              <a:rPr lang="en-GB" dirty="0">
                <a:solidFill>
                  <a:srgbClr val="E8E2E5"/>
                </a:solidFill>
              </a:rPr>
              <a:t>Discuss why Caesar Cipher is insecure (e.g., brute-forcing is too easy).</a:t>
            </a:r>
          </a:p>
        </p:txBody>
      </p:sp>
    </p:spTree>
    <p:extLst>
      <p:ext uri="{BB962C8B-B14F-4D97-AF65-F5344CB8AC3E}">
        <p14:creationId xmlns:p14="http://schemas.microsoft.com/office/powerpoint/2010/main" val="2275790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DA5034-6045-8D30-70F2-B89DC23F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Reflection and Discussion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75B743-C263-C2B3-3E24-C5EE491C36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0744" y="1348701"/>
            <a:ext cx="11293200" cy="4948404"/>
          </a:xfrm>
        </p:spPr>
        <p:txBody>
          <a:bodyPr>
            <a:noAutofit/>
          </a:bodyPr>
          <a:lstStyle/>
          <a:p>
            <a:pPr marL="1944" indent="0" rtl="0" fontAlgn="ctr">
              <a:buNone/>
            </a:pPr>
            <a:r>
              <a:rPr lang="en-US" sz="2400" b="1" i="0" dirty="0">
                <a:solidFill>
                  <a:srgbClr val="FFFFFF"/>
                </a:solidFill>
                <a:effectLst/>
                <a:latin typeface="+mj-lt"/>
              </a:rPr>
              <a:t>Questions to Discuss: </a:t>
            </a:r>
          </a:p>
          <a:p>
            <a:pPr fontAlgn="ctr"/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How does encryption protect information?</a:t>
            </a:r>
          </a:p>
          <a:p>
            <a:pPr fontAlgn="ctr"/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Why is the Caesar Cipher no longer secure?</a:t>
            </a:r>
          </a:p>
          <a:p>
            <a:pPr fontAlgn="ctr"/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What modern encryption methods are used today?</a:t>
            </a:r>
          </a:p>
          <a:p>
            <a:pPr marL="1944" indent="0" fontAlgn="ctr">
              <a:buNone/>
            </a:pPr>
            <a:endParaRPr lang="en-US" sz="2400" i="0" dirty="0">
              <a:solidFill>
                <a:srgbClr val="FFFFFF"/>
              </a:solidFill>
              <a:effectLst/>
              <a:latin typeface="+mj-lt"/>
            </a:endParaRPr>
          </a:p>
          <a:p>
            <a:pPr marL="1944" indent="0" rtl="0" fontAlgn="ctr">
              <a:buNone/>
            </a:pPr>
            <a:r>
              <a:rPr lang="en-US" sz="2400" b="1" i="0" dirty="0">
                <a:solidFill>
                  <a:srgbClr val="FFFFFF"/>
                </a:solidFill>
                <a:effectLst/>
                <a:latin typeface="+mj-lt"/>
              </a:rPr>
              <a:t>Key Points: </a:t>
            </a:r>
          </a:p>
          <a:p>
            <a:pPr fontAlgn="ctr"/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Encryption is essential for data security.</a:t>
            </a:r>
          </a:p>
          <a:p>
            <a:pPr fontAlgn="ctr"/>
            <a:r>
              <a:rPr lang="en-US" sz="2400" i="0" dirty="0">
                <a:solidFill>
                  <a:srgbClr val="FFFFFF"/>
                </a:solidFill>
                <a:effectLst/>
                <a:latin typeface="+mj-lt"/>
              </a:rPr>
              <a:t>Simpler ciphers are vulnerable to brute force, emphasizing the need for strong algorithms like AES.</a:t>
            </a:r>
            <a:endParaRPr lang="en-GB" sz="2400" i="0" dirty="0">
              <a:solidFill>
                <a:srgbClr val="FFFFFF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61595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BC40AE45-0F40-4658-AECB-189ADDFFCD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B26EAC-8E27-3A8D-EBAD-9EC60B4326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11300532" cy="986400"/>
          </a:xfrm>
        </p:spPr>
        <p:txBody>
          <a:bodyPr anchor="b">
            <a:normAutofit/>
          </a:bodyPr>
          <a:lstStyle/>
          <a:p>
            <a:r>
              <a:rPr lang="en-GB" sz="6400"/>
              <a:t>Introduction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32E796E-8D19-4926-B7B8-653B01939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1609200"/>
            <a:ext cx="113004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Online Media 3" title="The Internet: Encryption &amp; Public Keys">
            <a:hlinkClick r:id="" action="ppaction://media"/>
            <a:extLst>
              <a:ext uri="{FF2B5EF4-FFF2-40B4-BE49-F238E27FC236}">
                <a16:creationId xmlns:a16="http://schemas.microsoft.com/office/drawing/2014/main" id="{1EB893B4-1143-7650-AF2E-C3721E129B9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693500" y="2059200"/>
            <a:ext cx="6887787" cy="3891600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9088DAA-C436-52F8-00BA-31F38B5597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6588" y="1944000"/>
            <a:ext cx="3490212" cy="4006800"/>
          </a:xfrm>
        </p:spPr>
        <p:txBody>
          <a:bodyPr>
            <a:normAutofit/>
          </a:bodyPr>
          <a:lstStyle/>
          <a:p>
            <a:r>
              <a:rPr lang="en-US" dirty="0"/>
              <a:t>Cipher </a:t>
            </a:r>
          </a:p>
          <a:p>
            <a:r>
              <a:rPr lang="en-US" dirty="0"/>
              <a:t>Encryption </a:t>
            </a:r>
          </a:p>
          <a:p>
            <a:r>
              <a:rPr lang="en-US" dirty="0"/>
              <a:t>Decryption </a:t>
            </a:r>
          </a:p>
          <a:p>
            <a:r>
              <a:rPr lang="en-US" dirty="0"/>
              <a:t>Caesar’s Cipher</a:t>
            </a:r>
          </a:p>
          <a:p>
            <a:r>
              <a:rPr lang="en-US" dirty="0"/>
              <a:t>Algorithm </a:t>
            </a:r>
          </a:p>
          <a:p>
            <a:r>
              <a:rPr lang="en-US" dirty="0"/>
              <a:t>Asymmetric Encryption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63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B87A0A1E-1504-4B05-9042-77FA53EBFF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150264-8B66-7072-5511-0292592D9B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388800"/>
            <a:ext cx="7380000" cy="860400"/>
          </a:xfrm>
        </p:spPr>
        <p:txBody>
          <a:bodyPr vert="horz" wrap="square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Activity: Spot the Fake Website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B32E796E-8D19-4926-B7B8-653B019390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1609200"/>
            <a:ext cx="73836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0A1607C-0A25-F835-84E5-111E03608DB6}"/>
              </a:ext>
            </a:extLst>
          </p:cNvPr>
          <p:cNvSpPr txBox="1"/>
          <p:nvPr/>
        </p:nvSpPr>
        <p:spPr>
          <a:xfrm>
            <a:off x="448056" y="1944000"/>
            <a:ext cx="8038022" cy="4006800"/>
          </a:xfrm>
          <a:prstGeom prst="rect">
            <a:avLst/>
          </a:prstGeom>
        </p:spPr>
        <p:txBody>
          <a:bodyPr vert="horz" wrap="square" lIns="0" tIns="0" rIns="91440" bIns="0" rtlCol="0">
            <a:noAutofit/>
          </a:bodyPr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FFFFFF"/>
                </a:solidFill>
                <a:latin typeface="+mj-lt"/>
              </a:rPr>
              <a:t>In this activity, you will: </a:t>
            </a:r>
          </a:p>
          <a:p>
            <a:pPr rtl="0" fontAlgn="ctr"/>
            <a:endParaRPr lang="en-GB" sz="2400" dirty="0">
              <a:solidFill>
                <a:srgbClr val="FFFFFF"/>
              </a:solidFill>
              <a:effectLst/>
              <a:latin typeface="+mj-lt"/>
            </a:endParaRP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effectLst/>
                <a:latin typeface="+mj-lt"/>
              </a:rPr>
              <a:t>How to spot fake websites by analysing key elements.</a:t>
            </a: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effectLst/>
                <a:latin typeface="+mj-lt"/>
              </a:rPr>
              <a:t>Why phishing sites are created and how they deceive users.</a:t>
            </a:r>
          </a:p>
          <a:p>
            <a:pPr marL="342900" indent="-342900" rtl="0" fontAlgn="ctr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rgbClr val="FFFFFF"/>
                </a:solidFill>
                <a:effectLst/>
                <a:latin typeface="+mj-lt"/>
              </a:rPr>
              <a:t>How to protect yourself online.</a:t>
            </a:r>
          </a:p>
        </p:txBody>
      </p:sp>
      <p:pic>
        <p:nvPicPr>
          <p:cNvPr id="5" name="Picture 4" descr="Programming data on computer monitor">
            <a:extLst>
              <a:ext uri="{FF2B5EF4-FFF2-40B4-BE49-F238E27FC236}">
                <a16:creationId xmlns:a16="http://schemas.microsoft.com/office/drawing/2014/main" id="{847FF63C-5BDC-C71B-B1F2-3175985847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7502" r="10179" b="-1"/>
          <a:stretch/>
        </p:blipFill>
        <p:spPr>
          <a:xfrm>
            <a:off x="8686800" y="450000"/>
            <a:ext cx="3061788" cy="550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496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66CC717-08C5-4F3E-B8AA-BA93C8755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49400" y="4122000"/>
            <a:ext cx="112932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2E5B6AE-5EFE-45F0-A2AE-ED771CA3D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4B995A6-4802-435A-B06E-300075505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311901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255B435-D9F3-4A31-B89E-36741390DB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50000" y="450000"/>
            <a:ext cx="5430100" cy="0"/>
          </a:xfrm>
          <a:prstGeom prst="line">
            <a:avLst/>
          </a:prstGeom>
          <a:ln w="63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Sphere of mesh and nodes">
            <a:extLst>
              <a:ext uri="{FF2B5EF4-FFF2-40B4-BE49-F238E27FC236}">
                <a16:creationId xmlns:a16="http://schemas.microsoft.com/office/drawing/2014/main" id="{CB1B07FC-4D28-CF05-1AB8-A300765A31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803" r="-2" b="20195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D30012C-A329-2B99-F906-7DD22DBBD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19" y="405755"/>
            <a:ext cx="9140787" cy="622044"/>
          </a:xfrm>
        </p:spPr>
        <p:txBody>
          <a:bodyPr vert="horz" lIns="0" tIns="0" rIns="0" bIns="0" rtlCol="0" anchor="b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3600" dirty="0"/>
              <a:t>Activity: Spot the Fake Website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4FD203-9816-C36F-3DC1-DAC9625BA3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921" y="1495157"/>
            <a:ext cx="11530679" cy="3742790"/>
          </a:xfrm>
        </p:spPr>
        <p:txBody>
          <a:bodyPr vert="horz" wrap="square" lIns="0" tIns="0" rIns="91440" bIns="0" rtlCol="0" anchor="t">
            <a:normAutofit/>
          </a:bodyPr>
          <a:lstStyle/>
          <a:p>
            <a:pPr rtl="0" fontAlgn="ctr">
              <a:buFont typeface="+mj-lt"/>
              <a:buAutoNum type="arabicPeriod"/>
            </a:pPr>
            <a:endParaRPr lang="en-GB" sz="2400" b="0" i="0" dirty="0">
              <a:solidFill>
                <a:srgbClr val="FFFFF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2619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hinLineVTI">
  <a:themeElements>
    <a:clrScheme name="AnalogousFromRegularSeedRightStep">
      <a:dk1>
        <a:srgbClr val="000000"/>
      </a:dk1>
      <a:lt1>
        <a:srgbClr val="FFFFFF"/>
      </a:lt1>
      <a:dk2>
        <a:srgbClr val="1D2733"/>
      </a:dk2>
      <a:lt2>
        <a:srgbClr val="E8E2E5"/>
      </a:lt2>
      <a:accent1>
        <a:srgbClr val="46B47E"/>
      </a:accent1>
      <a:accent2>
        <a:srgbClr val="3BB1A8"/>
      </a:accent2>
      <a:accent3>
        <a:srgbClr val="4D9BC3"/>
      </a:accent3>
      <a:accent4>
        <a:srgbClr val="3B58B1"/>
      </a:accent4>
      <a:accent5>
        <a:srgbClr val="614DC3"/>
      </a:accent5>
      <a:accent6>
        <a:srgbClr val="813BB1"/>
      </a:accent6>
      <a:hlink>
        <a:srgbClr val="BF3F7E"/>
      </a:hlink>
      <a:folHlink>
        <a:srgbClr val="7F7F7F"/>
      </a:folHlink>
    </a:clrScheme>
    <a:fontScheme name="Custom 3">
      <a:majorFont>
        <a:latin typeface="Bell MT"/>
        <a:ea typeface=""/>
        <a:cs typeface=""/>
      </a:majorFont>
      <a:minorFont>
        <a:latin typeface="Bell MT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inLineVTI" id="{DA2A884B-D36C-4F63-9FE8-3C89F2B99A40}" vid="{62C1F77B-42AE-47B9-869B-5CE48C8ED8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71A6371D29A8F47BCC2294B634E0FD8" ma:contentTypeVersion="15" ma:contentTypeDescription="Create a new document." ma:contentTypeScope="" ma:versionID="095b96e4166deae2318780ba28bb224a">
  <xsd:schema xmlns:xsd="http://www.w3.org/2001/XMLSchema" xmlns:xs="http://www.w3.org/2001/XMLSchema" xmlns:p="http://schemas.microsoft.com/office/2006/metadata/properties" xmlns:ns2="50c9dcbb-4fcb-48a2-bca2-36b905826655" xmlns:ns3="1c5e68ae-cc9e-4993-963e-ddc4676b869e" targetNamespace="http://schemas.microsoft.com/office/2006/metadata/properties" ma:root="true" ma:fieldsID="deabe14c30167dd255fdf375508279df" ns2:_="" ns3:_="">
    <xsd:import namespace="50c9dcbb-4fcb-48a2-bca2-36b905826655"/>
    <xsd:import namespace="1c5e68ae-cc9e-4993-963e-ddc4676b869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2:_Flow_Signoff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c9dcbb-4fcb-48a2-bca2-36b90582665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922a82b8-8a33-4e93-9b0b-c881f0c0294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2" nillable="true" ma:displayName="Sign-off status" ma:internalName="Sign_x002d_off_x0020_status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c5e68ae-cc9e-4993-963e-ddc4676b869e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1ba8b508-b912-42aa-928f-bbe906b5c615}" ma:internalName="TaxCatchAll" ma:showField="CatchAllData" ma:web="1c5e68ae-cc9e-4993-963e-ddc4676b869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1c5e68ae-cc9e-4993-963e-ddc4676b869e" xsi:nil="true"/>
    <_Flow_SignoffStatus xmlns="50c9dcbb-4fcb-48a2-bca2-36b905826655" xsi:nil="true"/>
    <lcf76f155ced4ddcb4097134ff3c332f xmlns="50c9dcbb-4fcb-48a2-bca2-36b905826655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43F9CF1-80DF-46B1-84F8-570E224668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c9dcbb-4fcb-48a2-bca2-36b905826655"/>
    <ds:schemaRef ds:uri="1c5e68ae-cc9e-4993-963e-ddc4676b869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898D1C0-A8E7-4A95-BAF6-B7CE4AD5AC7D}">
  <ds:schemaRefs>
    <ds:schemaRef ds:uri="http://schemas.microsoft.com/office/2006/metadata/properties"/>
    <ds:schemaRef ds:uri="http://schemas.microsoft.com/office/infopath/2007/PartnerControls"/>
    <ds:schemaRef ds:uri="1c5e68ae-cc9e-4993-963e-ddc4676b869e"/>
    <ds:schemaRef ds:uri="50c9dcbb-4fcb-48a2-bca2-36b905826655"/>
  </ds:schemaRefs>
</ds:datastoreItem>
</file>

<file path=customXml/itemProps3.xml><?xml version="1.0" encoding="utf-8"?>
<ds:datastoreItem xmlns:ds="http://schemas.openxmlformats.org/officeDocument/2006/customXml" ds:itemID="{13190EA8-D465-4F80-B4DC-E69EADAE6B4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1213</TotalTime>
  <Words>1516</Words>
  <Application>Microsoft Office PowerPoint</Application>
  <PresentationFormat>Widescreen</PresentationFormat>
  <Paragraphs>221</Paragraphs>
  <Slides>25</Slides>
  <Notes>21</Notes>
  <HiddenSlides>4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Aptos</vt:lpstr>
      <vt:lpstr>Arial</vt:lpstr>
      <vt:lpstr>Bell MT</vt:lpstr>
      <vt:lpstr>Calibri</vt:lpstr>
      <vt:lpstr>Calibri Light</vt:lpstr>
      <vt:lpstr>ThinLineVTI</vt:lpstr>
      <vt:lpstr>Cyber Security Activities</vt:lpstr>
      <vt:lpstr>Outline of the Activities   - Activity 1: Crack the Code - Activity 2: Guess the Hash - Activity 3: Steganography - Activity 4: Magic QR Code - Activity 5: Spot the Fake Website</vt:lpstr>
      <vt:lpstr>Activity 1: Crack the Code</vt:lpstr>
      <vt:lpstr>Crack the Code</vt:lpstr>
      <vt:lpstr>Extension Task:</vt:lpstr>
      <vt:lpstr>Reflection and Discussion</vt:lpstr>
      <vt:lpstr>Introduction </vt:lpstr>
      <vt:lpstr>Activity: Spot the Fake Website</vt:lpstr>
      <vt:lpstr>Activity: Spot the Fake Website</vt:lpstr>
      <vt:lpstr>Activity: Magic QR Code</vt:lpstr>
      <vt:lpstr>Magic QR Code</vt:lpstr>
      <vt:lpstr>Extension Task:</vt:lpstr>
      <vt:lpstr>Reflection and Discussion</vt:lpstr>
      <vt:lpstr>Activity: Guess the Hash</vt:lpstr>
      <vt:lpstr>Guess the Hash</vt:lpstr>
      <vt:lpstr>Extension Task:</vt:lpstr>
      <vt:lpstr>Reflection and Discussion</vt:lpstr>
      <vt:lpstr>Activity: Steganography</vt:lpstr>
      <vt:lpstr>Steganography</vt:lpstr>
      <vt:lpstr>Extension Task:</vt:lpstr>
      <vt:lpstr>Reflection and Discussion</vt:lpstr>
      <vt:lpstr>Any question?</vt:lpstr>
      <vt:lpstr>                           GITHUB CODE</vt:lpstr>
      <vt:lpstr> REPLIT Registration https://replit.com/</vt:lpstr>
      <vt:lpstr>The Lava Lamps for Cyber Security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</dc:title>
  <dc:creator>Yashar Baradaranshokouhi</dc:creator>
  <cp:lastModifiedBy>Yashar Baradaranshokouhi</cp:lastModifiedBy>
  <cp:revision>185</cp:revision>
  <dcterms:created xsi:type="dcterms:W3CDTF">2023-11-21T21:14:36Z</dcterms:created>
  <dcterms:modified xsi:type="dcterms:W3CDTF">2025-01-22T05:16:38Z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0x010100D71A6371D29A8F47BCC2294B634E0FD8</vt:lpwstr>
  </property>
  <property fmtid="{D5CDD505-2E9C-101B-9397-08002B2CF9AE}" pid="3" name="MediaServiceImageTags">
    <vt:lpwstr/>
  </property>
</Properties>
</file>

<file path=docProps/thumbnail.jpeg>
</file>